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6"/>
  </p:notesMasterIdLst>
  <p:sldIdLst>
    <p:sldId id="257" r:id="rId4"/>
    <p:sldId id="275" r:id="rId5"/>
    <p:sldId id="308" r:id="rId6"/>
    <p:sldId id="329" r:id="rId7"/>
    <p:sldId id="328" r:id="rId8"/>
    <p:sldId id="310" r:id="rId9"/>
    <p:sldId id="322" r:id="rId10"/>
    <p:sldId id="309" r:id="rId11"/>
    <p:sldId id="321" r:id="rId12"/>
    <p:sldId id="323" r:id="rId13"/>
    <p:sldId id="325" r:id="rId14"/>
    <p:sldId id="3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B59BFF"/>
    <a:srgbClr val="7747FF"/>
    <a:srgbClr val="5D5872"/>
    <a:srgbClr val="19104D"/>
    <a:srgbClr val="FC7E8B"/>
    <a:srgbClr val="FD4CDF"/>
    <a:srgbClr val="E443FE"/>
    <a:srgbClr val="BB1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E80E5-3CD9-41A7-8732-2011D6167B0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131F3-AA4B-4513-9BBD-AC37445170B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57" y="2102232"/>
            <a:ext cx="3493008" cy="7234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2560" y="3536573"/>
            <a:ext cx="9326880" cy="12968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Business Case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704242" y="4833440"/>
            <a:ext cx="8783516" cy="705620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rgbClr val="A4A0B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August 202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98041" y="3536573"/>
            <a:ext cx="21959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28" y="2631430"/>
            <a:ext cx="4288316" cy="1084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75" y="3820932"/>
            <a:ext cx="1612051" cy="630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432560" y="3693074"/>
            <a:ext cx="9326880" cy="56614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04242" y="4259224"/>
            <a:ext cx="8783516" cy="70562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98041" y="3635963"/>
            <a:ext cx="2195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57" y="2105778"/>
            <a:ext cx="3493008" cy="7198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3" y="1541480"/>
            <a:ext cx="750108" cy="78386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12" name="Picture 11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4053555"/>
            <a:ext cx="681853" cy="6306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67360" y="2221992"/>
            <a:ext cx="6702552" cy="17465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67360" y="4187952"/>
            <a:ext cx="6702552" cy="36576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30" baseline="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59" y="1599096"/>
            <a:ext cx="11614759" cy="45778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19380" indent="-119380">
              <a:buFont typeface="Arial" panose="02080604020202020204" pitchFamily="34" charset="0"/>
              <a:buChar char="•"/>
              <a:defRPr sz="1400"/>
            </a:lvl1pPr>
            <a:lvl2pPr marL="576580" indent="-119380">
              <a:buFont typeface="Arial" panose="02080604020202020204" pitchFamily="34" charset="0"/>
              <a:buChar char="•"/>
              <a:defRPr sz="1400"/>
            </a:lvl2pPr>
            <a:lvl3pPr marL="1033780" indent="-119380">
              <a:buFont typeface="Arial" panose="02080604020202020204" pitchFamily="34" charset="0"/>
              <a:buChar char="•"/>
              <a:defRPr sz="1400"/>
            </a:lvl3pPr>
            <a:lvl4pPr marL="1490980" indent="-119380">
              <a:buFont typeface="Arial" panose="02080604020202020204" pitchFamily="34" charset="0"/>
              <a:buChar char="•"/>
              <a:defRPr sz="1400"/>
            </a:lvl4pPr>
            <a:lvl5pPr marL="1948180" indent="-119380">
              <a:buFont typeface="Arial" panose="0208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B59B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8" name="Picture 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74" y="3820932"/>
            <a:ext cx="1612051" cy="63063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39" y="2650808"/>
            <a:ext cx="4174506" cy="1087733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7093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25000"/>
                    <a:lumOff val="75000"/>
                  </a:schemeClr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Inter Light" panose="020B0502030000000004" pitchFamily="34" charset="0"/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8" name="Picture 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6565392"/>
            <a:ext cx="1014984" cy="2091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4053555"/>
            <a:ext cx="681853" cy="63062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7360" y="2221992"/>
            <a:ext cx="6702552" cy="17465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67360" y="4187952"/>
            <a:ext cx="6702552" cy="36576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30" baseline="0">
                <a:solidFill>
                  <a:schemeClr val="tx1"/>
                </a:solidFill>
                <a:latin typeface="+mj-lt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0" y="1692353"/>
            <a:ext cx="656024" cy="5487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3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59" y="1599096"/>
            <a:ext cx="11668432" cy="45778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20650" indent="-120650">
              <a:buFont typeface="Arial" panose="02080604020202020204" pitchFamily="34" charset="0"/>
              <a:buChar char="•"/>
              <a:defRPr sz="1400"/>
            </a:lvl1pPr>
            <a:lvl2pPr marL="577850" indent="-120650">
              <a:buFont typeface="Arial" panose="02080604020202020204" pitchFamily="34" charset="0"/>
              <a:buChar char="•"/>
              <a:defRPr sz="1400"/>
            </a:lvl2pPr>
            <a:lvl3pPr marL="1035050" indent="-120650">
              <a:buFont typeface="Arial" panose="02080604020202020204" pitchFamily="34" charset="0"/>
              <a:buChar char="•"/>
              <a:defRPr sz="1400"/>
            </a:lvl3pPr>
            <a:lvl4pPr marL="1492250" indent="-120650">
              <a:buFont typeface="Arial" panose="02080604020202020204" pitchFamily="34" charset="0"/>
              <a:buChar char="•"/>
              <a:defRPr sz="1400"/>
            </a:lvl4pPr>
            <a:lvl5pPr marL="1949450" indent="-120650">
              <a:buFont typeface="Arial" panose="0208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59" y="512064"/>
            <a:ext cx="11668433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267359" y="511037"/>
            <a:ext cx="11668433" cy="73152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14"/>
          </p:nvPr>
        </p:nvSpPr>
        <p:spPr>
          <a:xfrm>
            <a:off x="267360" y="1591056"/>
            <a:ext cx="5661000" cy="444485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idx="18"/>
          </p:nvPr>
        </p:nvSpPr>
        <p:spPr>
          <a:xfrm>
            <a:off x="6263640" y="249287"/>
            <a:ext cx="5661000" cy="57552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59" y="1364961"/>
            <a:ext cx="681853" cy="6306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566100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3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lumns +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983410"/>
            <a:ext cx="5618480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983409"/>
            <a:ext cx="5618480" cy="41935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67360" y="1582193"/>
            <a:ext cx="561848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263640" y="1582192"/>
            <a:ext cx="561848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983410"/>
            <a:ext cx="3694853" cy="41935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4227313" y="1983410"/>
            <a:ext cx="3694853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20"/>
          </p:nvPr>
        </p:nvSpPr>
        <p:spPr>
          <a:xfrm>
            <a:off x="8187267" y="1983409"/>
            <a:ext cx="3694853" cy="41935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267360" y="1582193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24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4227312" y="1585591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8187267" y="1585591"/>
            <a:ext cx="3694853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400" spc="30" baseline="0">
                <a:solidFill>
                  <a:srgbClr val="7747FF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5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267360" y="512064"/>
            <a:ext cx="11614760" cy="7212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Inter Light" panose="020B0502030000000004" pitchFamily="34" charset="0"/>
                <a:ea typeface="Inter Light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360" y="1364961"/>
            <a:ext cx="681853" cy="63062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26736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idx="17"/>
          </p:nvPr>
        </p:nvSpPr>
        <p:spPr>
          <a:xfrm>
            <a:off x="6263640" y="1594678"/>
            <a:ext cx="5618480" cy="45822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7360" y="249286"/>
            <a:ext cx="5661000" cy="27430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200" spc="30" baseline="0">
                <a:solidFill>
                  <a:srgbClr val="7747FF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757178" y="6566917"/>
            <a:ext cx="0" cy="205478"/>
          </a:xfrm>
          <a:prstGeom prst="line">
            <a:avLst/>
          </a:prstGeom>
          <a:ln w="9525">
            <a:solidFill>
              <a:srgbClr val="E6E6E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31" y="6569243"/>
            <a:ext cx="1017802" cy="21079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55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F413A411-0793-46F6-A812-86738BEFEB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365125"/>
            <a:ext cx="113588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5625"/>
            <a:ext cx="1135888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 txBox="1"/>
          <p:nvPr userDrawn="1"/>
        </p:nvSpPr>
        <p:spPr>
          <a:xfrm>
            <a:off x="4256100" y="6482086"/>
            <a:ext cx="3679800" cy="35675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rgbClr val="5D5872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E6E6E6"/>
                </a:solidFill>
              </a:rPr>
              <a:t>CONFIDENTIAL</a:t>
            </a:r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18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j-cs"/>
        </a:defRPr>
      </a:lvl1pPr>
    </p:titleStyle>
    <p:bodyStyle>
      <a:lvl1pPr marL="168275" indent="-168275" algn="l" defTabSz="914400" rtl="0" eaLnBrk="1" latinLnBrk="0" hangingPunct="1">
        <a:lnSpc>
          <a:spcPct val="130000"/>
        </a:lnSpc>
        <a:spcBef>
          <a:spcPts val="10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1pPr>
      <a:lvl2pPr marL="6254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2pPr>
      <a:lvl3pPr marL="10826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3pPr>
      <a:lvl4pPr marL="15398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4pPr>
      <a:lvl5pPr marL="1997075" indent="-168275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365125"/>
            <a:ext cx="113588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5625"/>
            <a:ext cx="11358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49689"/>
          </a:xfrm>
          <a:prstGeom prst="rect">
            <a:avLst/>
          </a:prstGeom>
          <a:gradFill>
            <a:gsLst>
              <a:gs pos="60091">
                <a:srgbClr val="FD4CDF"/>
              </a:gs>
              <a:gs pos="21900">
                <a:srgbClr val="E443FE"/>
              </a:gs>
              <a:gs pos="0">
                <a:srgbClr val="BB1EEC"/>
              </a:gs>
              <a:gs pos="100000">
                <a:srgbClr val="FC7E8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3"/>
          <p:cNvSpPr txBox="1"/>
          <p:nvPr userDrawn="1"/>
        </p:nvSpPr>
        <p:spPr>
          <a:xfrm>
            <a:off x="4256100" y="6482086"/>
            <a:ext cx="3679800" cy="35675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rgbClr val="5D5872"/>
                </a:solidFill>
                <a:latin typeface="Inter Light" panose="020B0502030000000004" pitchFamily="34" charset="0"/>
                <a:ea typeface="Inter Light" panose="020B05020300000000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CONFIDENTIAL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1800" kern="1200">
          <a:solidFill>
            <a:schemeClr val="tx1"/>
          </a:solidFill>
          <a:latin typeface="Inter Light" panose="020B0502030000000004" pitchFamily="34" charset="0"/>
          <a:ea typeface="Inter Light" panose="020B050203000000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dobe Devanagari" panose="02040503050201020203" pitchFamily="18" charset="0"/>
        <a:buChar char="◌"/>
        <a:defRPr sz="1400" kern="1200">
          <a:solidFill>
            <a:srgbClr val="E6E6E6"/>
          </a:solidFill>
          <a:latin typeface="Inter Light" panose="020B0502030000000004" pitchFamily="34" charset="0"/>
          <a:ea typeface="Inter Light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jpeg"/><Relationship Id="rId8" Type="http://schemas.openxmlformats.org/officeDocument/2006/relationships/image" Target="../media/image76.jpe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3" Type="http://schemas.openxmlformats.org/officeDocument/2006/relationships/slideLayout" Target="../slideLayouts/slideLayout3.xml"/><Relationship Id="rId42" Type="http://schemas.openxmlformats.org/officeDocument/2006/relationships/image" Target="../media/image110.jpeg"/><Relationship Id="rId41" Type="http://schemas.openxmlformats.org/officeDocument/2006/relationships/image" Target="../media/image109.jpeg"/><Relationship Id="rId40" Type="http://schemas.openxmlformats.org/officeDocument/2006/relationships/image" Target="../media/image108.jpeg"/><Relationship Id="rId4" Type="http://schemas.openxmlformats.org/officeDocument/2006/relationships/image" Target="../media/image72.png"/><Relationship Id="rId39" Type="http://schemas.openxmlformats.org/officeDocument/2006/relationships/image" Target="../media/image107.jpeg"/><Relationship Id="rId38" Type="http://schemas.openxmlformats.org/officeDocument/2006/relationships/image" Target="../media/image106.jpeg"/><Relationship Id="rId37" Type="http://schemas.openxmlformats.org/officeDocument/2006/relationships/image" Target="../media/image105.jpeg"/><Relationship Id="rId36" Type="http://schemas.openxmlformats.org/officeDocument/2006/relationships/image" Target="../media/image104.jpeg"/><Relationship Id="rId35" Type="http://schemas.openxmlformats.org/officeDocument/2006/relationships/image" Target="../media/image103.jpeg"/><Relationship Id="rId34" Type="http://schemas.openxmlformats.org/officeDocument/2006/relationships/image" Target="../media/image102.jpeg"/><Relationship Id="rId33" Type="http://schemas.openxmlformats.org/officeDocument/2006/relationships/image" Target="../media/image101.jpeg"/><Relationship Id="rId32" Type="http://schemas.openxmlformats.org/officeDocument/2006/relationships/image" Target="../media/image100.jpeg"/><Relationship Id="rId31" Type="http://schemas.openxmlformats.org/officeDocument/2006/relationships/image" Target="../media/image99.jpeg"/><Relationship Id="rId30" Type="http://schemas.openxmlformats.org/officeDocument/2006/relationships/image" Target="../media/image98.jpeg"/><Relationship Id="rId3" Type="http://schemas.openxmlformats.org/officeDocument/2006/relationships/image" Target="../media/image71.png"/><Relationship Id="rId29" Type="http://schemas.openxmlformats.org/officeDocument/2006/relationships/image" Target="../media/image97.jpeg"/><Relationship Id="rId28" Type="http://schemas.openxmlformats.org/officeDocument/2006/relationships/image" Target="../media/image96.jpeg"/><Relationship Id="rId27" Type="http://schemas.openxmlformats.org/officeDocument/2006/relationships/image" Target="../media/image95.jpeg"/><Relationship Id="rId26" Type="http://schemas.openxmlformats.org/officeDocument/2006/relationships/image" Target="../media/image94.jpeg"/><Relationship Id="rId25" Type="http://schemas.openxmlformats.org/officeDocument/2006/relationships/image" Target="../media/image93.jpeg"/><Relationship Id="rId24" Type="http://schemas.openxmlformats.org/officeDocument/2006/relationships/image" Target="../media/image92.jpeg"/><Relationship Id="rId23" Type="http://schemas.openxmlformats.org/officeDocument/2006/relationships/image" Target="../media/image91.jpeg"/><Relationship Id="rId22" Type="http://schemas.openxmlformats.org/officeDocument/2006/relationships/image" Target="../media/image90.jpeg"/><Relationship Id="rId21" Type="http://schemas.openxmlformats.org/officeDocument/2006/relationships/image" Target="../media/image89.jpeg"/><Relationship Id="rId20" Type="http://schemas.openxmlformats.org/officeDocument/2006/relationships/image" Target="../media/image88.jpeg"/><Relationship Id="rId2" Type="http://schemas.openxmlformats.org/officeDocument/2006/relationships/image" Target="../media/image70.png"/><Relationship Id="rId19" Type="http://schemas.openxmlformats.org/officeDocument/2006/relationships/image" Target="../media/image87.jpeg"/><Relationship Id="rId18" Type="http://schemas.openxmlformats.org/officeDocument/2006/relationships/image" Target="../media/image86.jpeg"/><Relationship Id="rId17" Type="http://schemas.openxmlformats.org/officeDocument/2006/relationships/image" Target="../media/image85.jpeg"/><Relationship Id="rId16" Type="http://schemas.openxmlformats.org/officeDocument/2006/relationships/image" Target="../media/image84.jpeg"/><Relationship Id="rId15" Type="http://schemas.openxmlformats.org/officeDocument/2006/relationships/image" Target="../media/image83.jpeg"/><Relationship Id="rId14" Type="http://schemas.openxmlformats.org/officeDocument/2006/relationships/image" Target="../media/image82.jpeg"/><Relationship Id="rId13" Type="http://schemas.openxmlformats.org/officeDocument/2006/relationships/image" Target="../media/image81.jpeg"/><Relationship Id="rId12" Type="http://schemas.openxmlformats.org/officeDocument/2006/relationships/image" Target="../media/image80.jpeg"/><Relationship Id="rId11" Type="http://schemas.openxmlformats.org/officeDocument/2006/relationships/image" Target="../media/image79.jpeg"/><Relationship Id="rId10" Type="http://schemas.openxmlformats.org/officeDocument/2006/relationships/image" Target="../media/image78.jpeg"/><Relationship Id="rId1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jpeg"/><Relationship Id="rId8" Type="http://schemas.openxmlformats.org/officeDocument/2006/relationships/image" Target="../media/image118.jpeg"/><Relationship Id="rId7" Type="http://schemas.openxmlformats.org/officeDocument/2006/relationships/image" Target="../media/image117.jpeg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0" Type="http://schemas.openxmlformats.org/officeDocument/2006/relationships/slideLayout" Target="../slideLayouts/slideLayout3.xml"/><Relationship Id="rId4" Type="http://schemas.openxmlformats.org/officeDocument/2006/relationships/image" Target="../media/image114.jpeg"/><Relationship Id="rId39" Type="http://schemas.openxmlformats.org/officeDocument/2006/relationships/image" Target="../media/image149.jpeg"/><Relationship Id="rId38" Type="http://schemas.openxmlformats.org/officeDocument/2006/relationships/image" Target="../media/image148.jpeg"/><Relationship Id="rId37" Type="http://schemas.openxmlformats.org/officeDocument/2006/relationships/image" Target="../media/image147.jpeg"/><Relationship Id="rId36" Type="http://schemas.openxmlformats.org/officeDocument/2006/relationships/image" Target="../media/image146.jpeg"/><Relationship Id="rId35" Type="http://schemas.openxmlformats.org/officeDocument/2006/relationships/image" Target="../media/image145.jpeg"/><Relationship Id="rId34" Type="http://schemas.openxmlformats.org/officeDocument/2006/relationships/image" Target="../media/image144.jpeg"/><Relationship Id="rId33" Type="http://schemas.openxmlformats.org/officeDocument/2006/relationships/image" Target="../media/image143.jpeg"/><Relationship Id="rId32" Type="http://schemas.openxmlformats.org/officeDocument/2006/relationships/image" Target="../media/image142.jpeg"/><Relationship Id="rId31" Type="http://schemas.openxmlformats.org/officeDocument/2006/relationships/image" Target="../media/image141.jpeg"/><Relationship Id="rId30" Type="http://schemas.openxmlformats.org/officeDocument/2006/relationships/image" Target="../media/image140.jpeg"/><Relationship Id="rId3" Type="http://schemas.openxmlformats.org/officeDocument/2006/relationships/image" Target="../media/image113.jpeg"/><Relationship Id="rId29" Type="http://schemas.openxmlformats.org/officeDocument/2006/relationships/image" Target="../media/image139.jpeg"/><Relationship Id="rId28" Type="http://schemas.openxmlformats.org/officeDocument/2006/relationships/image" Target="../media/image138.jpeg"/><Relationship Id="rId27" Type="http://schemas.openxmlformats.org/officeDocument/2006/relationships/image" Target="../media/image137.jpeg"/><Relationship Id="rId26" Type="http://schemas.openxmlformats.org/officeDocument/2006/relationships/image" Target="../media/image136.jpeg"/><Relationship Id="rId25" Type="http://schemas.openxmlformats.org/officeDocument/2006/relationships/image" Target="../media/image135.jpeg"/><Relationship Id="rId24" Type="http://schemas.openxmlformats.org/officeDocument/2006/relationships/image" Target="../media/image134.jpeg"/><Relationship Id="rId23" Type="http://schemas.openxmlformats.org/officeDocument/2006/relationships/image" Target="../media/image133.jpeg"/><Relationship Id="rId22" Type="http://schemas.openxmlformats.org/officeDocument/2006/relationships/image" Target="../media/image132.jpeg"/><Relationship Id="rId21" Type="http://schemas.openxmlformats.org/officeDocument/2006/relationships/image" Target="../media/image131.jpeg"/><Relationship Id="rId20" Type="http://schemas.openxmlformats.org/officeDocument/2006/relationships/image" Target="../media/image130.jpeg"/><Relationship Id="rId2" Type="http://schemas.openxmlformats.org/officeDocument/2006/relationships/image" Target="../media/image112.png"/><Relationship Id="rId19" Type="http://schemas.openxmlformats.org/officeDocument/2006/relationships/image" Target="../media/image129.jpeg"/><Relationship Id="rId18" Type="http://schemas.openxmlformats.org/officeDocument/2006/relationships/image" Target="../media/image128.jpeg"/><Relationship Id="rId17" Type="http://schemas.openxmlformats.org/officeDocument/2006/relationships/image" Target="../media/image127.jpeg"/><Relationship Id="rId16" Type="http://schemas.openxmlformats.org/officeDocument/2006/relationships/image" Target="../media/image126.jpeg"/><Relationship Id="rId15" Type="http://schemas.openxmlformats.org/officeDocument/2006/relationships/image" Target="../media/image125.jpeg"/><Relationship Id="rId14" Type="http://schemas.openxmlformats.org/officeDocument/2006/relationships/image" Target="../media/image124.jpeg"/><Relationship Id="rId13" Type="http://schemas.openxmlformats.org/officeDocument/2006/relationships/image" Target="../media/image123.jpeg"/><Relationship Id="rId12" Type="http://schemas.openxmlformats.org/officeDocument/2006/relationships/image" Target="../media/image122.jpeg"/><Relationship Id="rId11" Type="http://schemas.openxmlformats.org/officeDocument/2006/relationships/image" Target="../media/image121.jpeg"/><Relationship Id="rId10" Type="http://schemas.openxmlformats.org/officeDocument/2006/relationships/image" Target="../media/image120.jpeg"/><Relationship Id="rId1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38.png"/><Relationship Id="rId13" Type="http://schemas.openxmlformats.org/officeDocument/2006/relationships/image" Target="../media/image37.jpeg"/><Relationship Id="rId12" Type="http://schemas.openxmlformats.org/officeDocument/2006/relationships/image" Target="../media/image36.jpe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jpeg"/><Relationship Id="rId8" Type="http://schemas.openxmlformats.org/officeDocument/2006/relationships/image" Target="../media/image46.jpeg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50.jpeg"/><Relationship Id="rId11" Type="http://schemas.openxmlformats.org/officeDocument/2006/relationships/image" Target="../media/image49.jpeg"/><Relationship Id="rId10" Type="http://schemas.openxmlformats.org/officeDocument/2006/relationships/image" Target="../media/image48.jpeg"/><Relationship Id="rId1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jpeg"/><Relationship Id="rId8" Type="http://schemas.openxmlformats.org/officeDocument/2006/relationships/image" Target="../media/image58.jpeg"/><Relationship Id="rId7" Type="http://schemas.openxmlformats.org/officeDocument/2006/relationships/image" Target="../media/image57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jpeg"/><Relationship Id="rId8" Type="http://schemas.openxmlformats.org/officeDocument/2006/relationships/image" Target="../media/image67.png"/><Relationship Id="rId7" Type="http://schemas.openxmlformats.org/officeDocument/2006/relationships/image" Target="../media/image66.jpeg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" altLang="en-US" dirty="0"/>
              <a:t>Issues to talk about</a:t>
            </a:r>
            <a:endParaRPr lang="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" altLang="en-US" dirty="0"/>
              <a:t>Jan</a:t>
            </a:r>
            <a:r>
              <a:rPr lang="en-US" altLang="en-US" dirty="0"/>
              <a:t>-</a:t>
            </a:r>
            <a:r>
              <a:rPr lang="" altLang="en-US" dirty="0"/>
              <a:t>6</a:t>
            </a:r>
            <a:r>
              <a:rPr lang="en-US" altLang="en-US" dirty="0"/>
              <a:t>-</a:t>
            </a:r>
            <a:r>
              <a:rPr lang="en-US" dirty="0"/>
              <a:t>2021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67359" y="494919"/>
            <a:ext cx="11668433" cy="72121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Test Slides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67359" y="1507066"/>
            <a:ext cx="550672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Following are the results obtained for different type of slide :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572770" y="1985645"/>
          <a:ext cx="11537315" cy="461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/>
                <a:gridCol w="2005965"/>
                <a:gridCol w="1981835"/>
                <a:gridCol w="1889125"/>
                <a:gridCol w="1460500"/>
                <a:gridCol w="1502410"/>
                <a:gridCol w="1497330"/>
              </a:tblGrid>
              <a:tr h="8413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Slide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No. of Biopsy's/ Debris AOI Obtained Before changes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No. of Biopsy's/ Debris Obtained AOI After changes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Class Biopsy Obtained after segmentation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Class Debris Obtained after segmentation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  <a:sym typeface="+mn-ea"/>
                        </a:rPr>
                        <a:t>AOI's </a:t>
                      </a: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Classified as Biopsy after proposed Methodology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  <a:sym typeface="+mn-ea"/>
                        </a:rPr>
                        <a:t>AOI's Classified as Debris after proposed Methodology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807210"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2561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606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2327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630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6309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4598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4476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477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3057525"/>
            <a:ext cx="830580" cy="156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" y="4841875"/>
            <a:ext cx="830580" cy="1565275"/>
          </a:xfrm>
          <a:prstGeom prst="rect">
            <a:avLst/>
          </a:prstGeom>
        </p:spPr>
      </p:pic>
      <p:pic>
        <p:nvPicPr>
          <p:cNvPr id="2" name="Picture 1" descr="aoi00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85" y="2994025"/>
            <a:ext cx="857250" cy="534670"/>
          </a:xfrm>
          <a:prstGeom prst="rect">
            <a:avLst/>
          </a:prstGeom>
        </p:spPr>
      </p:pic>
      <p:pic>
        <p:nvPicPr>
          <p:cNvPr id="8" name="Picture 7" descr="aoi0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60" y="3275965"/>
            <a:ext cx="857250" cy="534670"/>
          </a:xfrm>
          <a:prstGeom prst="rect">
            <a:avLst/>
          </a:prstGeom>
        </p:spPr>
      </p:pic>
      <p:pic>
        <p:nvPicPr>
          <p:cNvPr id="9" name="Picture 8" descr="aoi00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485" y="3444240"/>
            <a:ext cx="857250" cy="534670"/>
          </a:xfrm>
          <a:prstGeom prst="rect">
            <a:avLst/>
          </a:prstGeom>
        </p:spPr>
      </p:pic>
      <p:pic>
        <p:nvPicPr>
          <p:cNvPr id="10" name="Picture 9" descr="aoi00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975" y="3696335"/>
            <a:ext cx="857250" cy="534670"/>
          </a:xfrm>
          <a:prstGeom prst="rect">
            <a:avLst/>
          </a:prstGeom>
        </p:spPr>
      </p:pic>
      <p:pic>
        <p:nvPicPr>
          <p:cNvPr id="11" name="Picture 10" descr="aoi00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75" y="4025900"/>
            <a:ext cx="857250" cy="53467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758815" y="2994025"/>
            <a:ext cx="1817370" cy="1628775"/>
            <a:chOff x="9391" y="4535"/>
            <a:chExt cx="2862" cy="2565"/>
          </a:xfrm>
        </p:grpSpPr>
        <p:pic>
          <p:nvPicPr>
            <p:cNvPr id="18" name="Picture 17" descr="aoi02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1" y="4535"/>
              <a:ext cx="1350" cy="842"/>
            </a:xfrm>
            <a:prstGeom prst="rect">
              <a:avLst/>
            </a:prstGeom>
          </p:spPr>
        </p:pic>
        <p:pic>
          <p:nvPicPr>
            <p:cNvPr id="19" name="Picture 18" descr="aoi02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4" y="4979"/>
              <a:ext cx="1350" cy="842"/>
            </a:xfrm>
            <a:prstGeom prst="rect">
              <a:avLst/>
            </a:prstGeom>
          </p:spPr>
        </p:pic>
        <p:pic>
          <p:nvPicPr>
            <p:cNvPr id="20" name="Picture 19" descr="aoi030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03" y="6258"/>
              <a:ext cx="1350" cy="842"/>
            </a:xfrm>
            <a:prstGeom prst="rect">
              <a:avLst/>
            </a:prstGeom>
          </p:spPr>
        </p:pic>
        <p:pic>
          <p:nvPicPr>
            <p:cNvPr id="21" name="Picture 20" descr="aoi030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49" y="5244"/>
              <a:ext cx="1350" cy="842"/>
            </a:xfrm>
            <a:prstGeom prst="rect">
              <a:avLst/>
            </a:prstGeom>
          </p:spPr>
        </p:pic>
        <p:pic>
          <p:nvPicPr>
            <p:cNvPr id="22" name="Picture 21" descr="aoi030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43" y="5642"/>
              <a:ext cx="1350" cy="84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9124950" y="2994660"/>
            <a:ext cx="1494790" cy="1519555"/>
            <a:chOff x="14410" y="4715"/>
            <a:chExt cx="2354" cy="2393"/>
          </a:xfrm>
        </p:grpSpPr>
        <p:pic>
          <p:nvPicPr>
            <p:cNvPr id="58" name="Picture 57" descr="aoi058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10" y="4715"/>
              <a:ext cx="1350" cy="842"/>
            </a:xfrm>
            <a:prstGeom prst="rect">
              <a:avLst/>
            </a:prstGeom>
          </p:spPr>
        </p:pic>
        <p:pic>
          <p:nvPicPr>
            <p:cNvPr id="59" name="Picture 58" descr="aoi058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557" y="4979"/>
              <a:ext cx="1350" cy="842"/>
            </a:xfrm>
            <a:prstGeom prst="rect">
              <a:avLst/>
            </a:prstGeom>
          </p:spPr>
        </p:pic>
        <p:pic>
          <p:nvPicPr>
            <p:cNvPr id="73" name="Picture 72" descr="aoi06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00" y="5424"/>
              <a:ext cx="1350" cy="842"/>
            </a:xfrm>
            <a:prstGeom prst="rect">
              <a:avLst/>
            </a:prstGeom>
          </p:spPr>
        </p:pic>
        <p:pic>
          <p:nvPicPr>
            <p:cNvPr id="74" name="Picture 73" descr="aoi07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174" y="5822"/>
              <a:ext cx="1350" cy="842"/>
            </a:xfrm>
            <a:prstGeom prst="rect">
              <a:avLst/>
            </a:prstGeom>
          </p:spPr>
        </p:pic>
        <p:pic>
          <p:nvPicPr>
            <p:cNvPr id="77" name="Picture 76" descr="aoi109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414" y="6266"/>
              <a:ext cx="1350" cy="842"/>
            </a:xfrm>
            <a:prstGeom prst="rect">
              <a:avLst/>
            </a:prstGeom>
          </p:spPr>
        </p:pic>
      </p:grpSp>
      <p:pic>
        <p:nvPicPr>
          <p:cNvPr id="79" name="Picture 78" descr="aoi029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9740" y="2994025"/>
            <a:ext cx="857250" cy="534670"/>
          </a:xfrm>
          <a:prstGeom prst="rect">
            <a:avLst/>
          </a:prstGeom>
        </p:spPr>
      </p:pic>
      <p:pic>
        <p:nvPicPr>
          <p:cNvPr id="80" name="Picture 79" descr="aoi03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4250" y="4164330"/>
            <a:ext cx="857250" cy="534670"/>
          </a:xfrm>
          <a:prstGeom prst="rect">
            <a:avLst/>
          </a:prstGeom>
        </p:spPr>
      </p:pic>
      <p:pic>
        <p:nvPicPr>
          <p:cNvPr id="81" name="Picture 80" descr="aoi05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22940" y="3572510"/>
            <a:ext cx="857250" cy="534670"/>
          </a:xfrm>
          <a:prstGeom prst="rect">
            <a:avLst/>
          </a:prstGeom>
        </p:spPr>
      </p:pic>
      <p:pic>
        <p:nvPicPr>
          <p:cNvPr id="82" name="Picture 81" descr="aoi279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8010" y="3275965"/>
            <a:ext cx="857250" cy="534670"/>
          </a:xfrm>
          <a:prstGeom prst="rect">
            <a:avLst/>
          </a:prstGeom>
        </p:spPr>
      </p:pic>
      <p:pic>
        <p:nvPicPr>
          <p:cNvPr id="83" name="Picture 82" descr="aoi39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74705" y="3810635"/>
            <a:ext cx="857250" cy="534670"/>
          </a:xfrm>
          <a:prstGeom prst="rect">
            <a:avLst/>
          </a:prstGeom>
        </p:spPr>
      </p:pic>
      <p:pic>
        <p:nvPicPr>
          <p:cNvPr id="86" name="Picture 85" descr="aoi05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8815" y="4772660"/>
            <a:ext cx="857250" cy="534670"/>
          </a:xfrm>
          <a:prstGeom prst="rect">
            <a:avLst/>
          </a:prstGeom>
        </p:spPr>
      </p:pic>
      <p:pic>
        <p:nvPicPr>
          <p:cNvPr id="90" name="Picture 89" descr="aoi05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3120" y="5129530"/>
            <a:ext cx="857250" cy="534670"/>
          </a:xfrm>
          <a:prstGeom prst="rect">
            <a:avLst/>
          </a:prstGeom>
        </p:spPr>
      </p:pic>
      <p:pic>
        <p:nvPicPr>
          <p:cNvPr id="92" name="Picture 91" descr="aoi06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6645" y="5414010"/>
            <a:ext cx="857250" cy="534670"/>
          </a:xfrm>
          <a:prstGeom prst="rect">
            <a:avLst/>
          </a:prstGeom>
        </p:spPr>
      </p:pic>
      <p:pic>
        <p:nvPicPr>
          <p:cNvPr id="93" name="Picture 92" descr="aoi061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3335" y="5664200"/>
            <a:ext cx="857250" cy="534670"/>
          </a:xfrm>
          <a:prstGeom prst="rect">
            <a:avLst/>
          </a:prstGeom>
        </p:spPr>
      </p:pic>
      <p:pic>
        <p:nvPicPr>
          <p:cNvPr id="91" name="Picture 90" descr="aoi05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18935" y="5948680"/>
            <a:ext cx="857250" cy="534670"/>
          </a:xfrm>
          <a:prstGeom prst="rect">
            <a:avLst/>
          </a:prstGeom>
        </p:spPr>
      </p:pic>
      <p:pic>
        <p:nvPicPr>
          <p:cNvPr id="94" name="Picture 93" descr="aoi019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57160" y="4971415"/>
            <a:ext cx="857250" cy="534670"/>
          </a:xfrm>
          <a:prstGeom prst="rect">
            <a:avLst/>
          </a:prstGeom>
        </p:spPr>
      </p:pic>
      <p:pic>
        <p:nvPicPr>
          <p:cNvPr id="95" name="Picture 94" descr="aoi020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65085" y="4772660"/>
            <a:ext cx="857250" cy="534670"/>
          </a:xfrm>
          <a:prstGeom prst="rect">
            <a:avLst/>
          </a:prstGeom>
        </p:spPr>
      </p:pic>
      <p:pic>
        <p:nvPicPr>
          <p:cNvPr id="97" name="Picture 96" descr="aoi029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44485" y="5199380"/>
            <a:ext cx="857250" cy="534670"/>
          </a:xfrm>
          <a:prstGeom prst="rect">
            <a:avLst/>
          </a:prstGeom>
        </p:spPr>
      </p:pic>
      <p:pic>
        <p:nvPicPr>
          <p:cNvPr id="101" name="Picture 100" descr="aoi5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24950" y="4772660"/>
            <a:ext cx="857250" cy="534670"/>
          </a:xfrm>
          <a:prstGeom prst="rect">
            <a:avLst/>
          </a:prstGeom>
        </p:spPr>
      </p:pic>
      <p:pic>
        <p:nvPicPr>
          <p:cNvPr id="104" name="Picture 103" descr="aoi12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26880" y="4971415"/>
            <a:ext cx="857250" cy="534670"/>
          </a:xfrm>
          <a:prstGeom prst="rect">
            <a:avLst/>
          </a:prstGeom>
        </p:spPr>
      </p:pic>
      <p:pic>
        <p:nvPicPr>
          <p:cNvPr id="105" name="Picture 104" descr="aoi109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99600" y="5307330"/>
            <a:ext cx="857250" cy="534670"/>
          </a:xfrm>
          <a:prstGeom prst="rect">
            <a:avLst/>
          </a:prstGeom>
        </p:spPr>
      </p:pic>
      <p:pic>
        <p:nvPicPr>
          <p:cNvPr id="96" name="Picture 95" descr="aoi02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54975" y="5506085"/>
            <a:ext cx="857250" cy="534670"/>
          </a:xfrm>
          <a:prstGeom prst="rect">
            <a:avLst/>
          </a:prstGeom>
        </p:spPr>
      </p:pic>
      <p:pic>
        <p:nvPicPr>
          <p:cNvPr id="100" name="Picture 99" descr="aoi030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131175" y="5872480"/>
            <a:ext cx="857250" cy="534670"/>
          </a:xfrm>
          <a:prstGeom prst="rect">
            <a:avLst/>
          </a:prstGeom>
        </p:spPr>
      </p:pic>
      <p:pic>
        <p:nvPicPr>
          <p:cNvPr id="106" name="Picture 105" descr="aoi02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610090" y="5506085"/>
            <a:ext cx="857250" cy="534670"/>
          </a:xfrm>
          <a:prstGeom prst="rect">
            <a:avLst/>
          </a:prstGeom>
        </p:spPr>
      </p:pic>
      <p:pic>
        <p:nvPicPr>
          <p:cNvPr id="107" name="Picture 106" descr="aoi017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762490" y="5872480"/>
            <a:ext cx="857250" cy="534670"/>
          </a:xfrm>
          <a:prstGeom prst="rect">
            <a:avLst/>
          </a:prstGeom>
        </p:spPr>
      </p:pic>
      <p:pic>
        <p:nvPicPr>
          <p:cNvPr id="108" name="Picture 107" descr="aoi189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19740" y="4772660"/>
            <a:ext cx="857250" cy="534670"/>
          </a:xfrm>
          <a:prstGeom prst="rect">
            <a:avLst/>
          </a:prstGeom>
        </p:spPr>
      </p:pic>
      <p:pic>
        <p:nvPicPr>
          <p:cNvPr id="109" name="Picture 108" descr="aoi249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748010" y="4879340"/>
            <a:ext cx="857250" cy="534670"/>
          </a:xfrm>
          <a:prstGeom prst="rect">
            <a:avLst/>
          </a:prstGeom>
        </p:spPr>
      </p:pic>
      <p:pic>
        <p:nvPicPr>
          <p:cNvPr id="111" name="Picture 110" descr="aoi325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899775" y="5307330"/>
            <a:ext cx="857250" cy="534670"/>
          </a:xfrm>
          <a:prstGeom prst="rect">
            <a:avLst/>
          </a:prstGeom>
        </p:spPr>
      </p:pic>
      <p:pic>
        <p:nvPicPr>
          <p:cNvPr id="112" name="Picture 111" descr="aoi354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974705" y="5506085"/>
            <a:ext cx="857250" cy="534670"/>
          </a:xfrm>
          <a:prstGeom prst="rect">
            <a:avLst/>
          </a:prstGeom>
        </p:spPr>
      </p:pic>
      <p:pic>
        <p:nvPicPr>
          <p:cNvPr id="113" name="Picture 112" descr="aoi394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144250" y="5872480"/>
            <a:ext cx="857250" cy="534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62279" y="527304"/>
            <a:ext cx="11668433" cy="72121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Test Slides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graphicFrame>
        <p:nvGraphicFramePr>
          <p:cNvPr id="3" name="Table 2"/>
          <p:cNvGraphicFramePr/>
          <p:nvPr/>
        </p:nvGraphicFramePr>
        <p:xfrm>
          <a:off x="359410" y="1932305"/>
          <a:ext cx="11655425" cy="486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/>
                <a:gridCol w="1966595"/>
                <a:gridCol w="2028825"/>
                <a:gridCol w="1960245"/>
                <a:gridCol w="1573530"/>
                <a:gridCol w="1355090"/>
                <a:gridCol w="1280795"/>
              </a:tblGrid>
              <a:tr h="1170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Slide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No. of Biopsy's/ Debris AOI Obtained Before changes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No. of Biopsy's/ Debris Obtained AOI After changes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Class Biopsy Obtained after segmentation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</a:rPr>
                        <a:t>Class Debris Obtained after segmentation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  <a:sym typeface="+mn-ea"/>
                        </a:rPr>
                        <a:t>AOI's Classified as Biopsy after proposed Methodology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  <a:sym typeface="+mn-ea"/>
                        </a:rPr>
                        <a:t>AOI's Classified as Debrsi after proposed Methodology</a:t>
                      </a:r>
                      <a:endParaRPr lang="en-US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827530"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1692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362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1450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417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6182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2934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191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Biopsy obtained: 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2418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  <a:sym typeface="+mn-ea"/>
                        </a:rPr>
                        <a:t>Debris obtained: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40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3253105"/>
            <a:ext cx="830580" cy="156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" y="5034915"/>
            <a:ext cx="830580" cy="1565275"/>
          </a:xfrm>
          <a:prstGeom prst="rect">
            <a:avLst/>
          </a:prstGeom>
        </p:spPr>
      </p:pic>
      <p:pic>
        <p:nvPicPr>
          <p:cNvPr id="6" name="Picture 5" descr="aoi05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3161665"/>
            <a:ext cx="857250" cy="534670"/>
          </a:xfrm>
          <a:prstGeom prst="rect">
            <a:avLst/>
          </a:prstGeom>
        </p:spPr>
      </p:pic>
      <p:pic>
        <p:nvPicPr>
          <p:cNvPr id="7" name="Picture 6" descr="aoi06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90" y="3489325"/>
            <a:ext cx="857250" cy="534670"/>
          </a:xfrm>
          <a:prstGeom prst="rect">
            <a:avLst/>
          </a:prstGeom>
        </p:spPr>
      </p:pic>
      <p:pic>
        <p:nvPicPr>
          <p:cNvPr id="8" name="Picture 7" descr="aoi06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625" y="3768725"/>
            <a:ext cx="857250" cy="534670"/>
          </a:xfrm>
          <a:prstGeom prst="rect">
            <a:avLst/>
          </a:prstGeom>
        </p:spPr>
      </p:pic>
      <p:pic>
        <p:nvPicPr>
          <p:cNvPr id="9" name="Picture 8" descr="aoi06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140" y="4132580"/>
            <a:ext cx="857250" cy="534670"/>
          </a:xfrm>
          <a:prstGeom prst="rect">
            <a:avLst/>
          </a:prstGeom>
        </p:spPr>
      </p:pic>
      <p:pic>
        <p:nvPicPr>
          <p:cNvPr id="11" name="Picture 10" descr="aoi06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150" y="4303395"/>
            <a:ext cx="857250" cy="534670"/>
          </a:xfrm>
          <a:prstGeom prst="rect">
            <a:avLst/>
          </a:prstGeom>
        </p:spPr>
      </p:pic>
      <p:pic>
        <p:nvPicPr>
          <p:cNvPr id="14" name="Picture 13" descr="aoi06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035" y="3161665"/>
            <a:ext cx="857250" cy="534670"/>
          </a:xfrm>
          <a:prstGeom prst="rect">
            <a:avLst/>
          </a:prstGeom>
        </p:spPr>
      </p:pic>
      <p:pic>
        <p:nvPicPr>
          <p:cNvPr id="15" name="Picture 14" descr="aoi07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575" y="3489325"/>
            <a:ext cx="857250" cy="534670"/>
          </a:xfrm>
          <a:prstGeom prst="rect">
            <a:avLst/>
          </a:prstGeom>
        </p:spPr>
      </p:pic>
      <p:pic>
        <p:nvPicPr>
          <p:cNvPr id="16" name="Picture 15" descr="aoi07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735" y="3768090"/>
            <a:ext cx="857250" cy="534670"/>
          </a:xfrm>
          <a:prstGeom prst="rect">
            <a:avLst/>
          </a:prstGeom>
        </p:spPr>
      </p:pic>
      <p:pic>
        <p:nvPicPr>
          <p:cNvPr id="17" name="Picture 16" descr="aoi08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95" y="4132580"/>
            <a:ext cx="857250" cy="534670"/>
          </a:xfrm>
          <a:prstGeom prst="rect">
            <a:avLst/>
          </a:prstGeom>
        </p:spPr>
      </p:pic>
      <p:pic>
        <p:nvPicPr>
          <p:cNvPr id="18" name="Picture 17" descr="aoi02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6610" y="4302760"/>
            <a:ext cx="857250" cy="534670"/>
          </a:xfrm>
          <a:prstGeom prst="rect">
            <a:avLst/>
          </a:prstGeom>
        </p:spPr>
      </p:pic>
      <p:pic>
        <p:nvPicPr>
          <p:cNvPr id="19" name="Picture 18" descr="aoi30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6260" y="3211830"/>
            <a:ext cx="857250" cy="534670"/>
          </a:xfrm>
          <a:prstGeom prst="rect">
            <a:avLst/>
          </a:prstGeom>
        </p:spPr>
      </p:pic>
      <p:pic>
        <p:nvPicPr>
          <p:cNvPr id="20" name="Picture 19" descr="aoi25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440" y="3489325"/>
            <a:ext cx="857250" cy="534670"/>
          </a:xfrm>
          <a:prstGeom prst="rect">
            <a:avLst/>
          </a:prstGeom>
        </p:spPr>
      </p:pic>
      <p:pic>
        <p:nvPicPr>
          <p:cNvPr id="21" name="Picture 20" descr="aoi25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24060" y="3768725"/>
            <a:ext cx="857250" cy="534670"/>
          </a:xfrm>
          <a:prstGeom prst="rect">
            <a:avLst/>
          </a:prstGeom>
        </p:spPr>
      </p:pic>
      <p:pic>
        <p:nvPicPr>
          <p:cNvPr id="22" name="Picture 21" descr="aoi14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7215" y="3161665"/>
            <a:ext cx="857250" cy="534670"/>
          </a:xfrm>
          <a:prstGeom prst="rect">
            <a:avLst/>
          </a:prstGeom>
        </p:spPr>
      </p:pic>
      <p:pic>
        <p:nvPicPr>
          <p:cNvPr id="23" name="Picture 22" descr="aoi15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5005" y="3395980"/>
            <a:ext cx="857250" cy="534670"/>
          </a:xfrm>
          <a:prstGeom prst="rect">
            <a:avLst/>
          </a:prstGeom>
        </p:spPr>
      </p:pic>
      <p:pic>
        <p:nvPicPr>
          <p:cNvPr id="24" name="Picture 23" descr="aoi37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5005" y="3696335"/>
            <a:ext cx="857250" cy="534670"/>
          </a:xfrm>
          <a:prstGeom prst="rect">
            <a:avLst/>
          </a:prstGeom>
        </p:spPr>
      </p:pic>
      <p:pic>
        <p:nvPicPr>
          <p:cNvPr id="25" name="Picture 24" descr="aoi096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86135" y="4023995"/>
            <a:ext cx="857250" cy="534670"/>
          </a:xfrm>
          <a:prstGeom prst="rect">
            <a:avLst/>
          </a:prstGeom>
        </p:spPr>
      </p:pic>
      <p:pic>
        <p:nvPicPr>
          <p:cNvPr id="26" name="Picture 25" descr="aoi110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54870" y="4231005"/>
            <a:ext cx="857250" cy="534670"/>
          </a:xfrm>
          <a:prstGeom prst="rect">
            <a:avLst/>
          </a:prstGeom>
        </p:spPr>
      </p:pic>
      <p:pic>
        <p:nvPicPr>
          <p:cNvPr id="28" name="Picture 27" descr="aoi12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9800" y="4283710"/>
            <a:ext cx="857250" cy="534670"/>
          </a:xfrm>
          <a:prstGeom prst="rect">
            <a:avLst/>
          </a:prstGeom>
        </p:spPr>
      </p:pic>
      <p:pic>
        <p:nvPicPr>
          <p:cNvPr id="29" name="Picture 28" descr="aoi058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88050" y="5034915"/>
            <a:ext cx="857250" cy="534670"/>
          </a:xfrm>
          <a:prstGeom prst="rect">
            <a:avLst/>
          </a:prstGeom>
        </p:spPr>
      </p:pic>
      <p:pic>
        <p:nvPicPr>
          <p:cNvPr id="32" name="Picture 31" descr="aoi059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30290" y="5151755"/>
            <a:ext cx="857250" cy="534670"/>
          </a:xfrm>
          <a:prstGeom prst="rect">
            <a:avLst/>
          </a:prstGeom>
        </p:spPr>
      </p:pic>
      <p:pic>
        <p:nvPicPr>
          <p:cNvPr id="33" name="Picture 32" descr="aoi061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70625" y="5455285"/>
            <a:ext cx="857250" cy="534670"/>
          </a:xfrm>
          <a:prstGeom prst="rect">
            <a:avLst/>
          </a:prstGeom>
        </p:spPr>
      </p:pic>
      <p:pic>
        <p:nvPicPr>
          <p:cNvPr id="34" name="Picture 33" descr="aoi061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54140" y="5686425"/>
            <a:ext cx="857250" cy="534670"/>
          </a:xfrm>
          <a:prstGeom prst="rect">
            <a:avLst/>
          </a:prstGeom>
        </p:spPr>
      </p:pic>
      <p:pic>
        <p:nvPicPr>
          <p:cNvPr id="35" name="Picture 34" descr="aoi061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61150" y="5948680"/>
            <a:ext cx="857250" cy="534670"/>
          </a:xfrm>
          <a:prstGeom prst="rect">
            <a:avLst/>
          </a:prstGeom>
        </p:spPr>
      </p:pic>
      <p:pic>
        <p:nvPicPr>
          <p:cNvPr id="36" name="Picture 35" descr="aoi06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00035" y="5034915"/>
            <a:ext cx="857250" cy="534670"/>
          </a:xfrm>
          <a:prstGeom prst="rect">
            <a:avLst/>
          </a:prstGeom>
        </p:spPr>
      </p:pic>
      <p:pic>
        <p:nvPicPr>
          <p:cNvPr id="37" name="Picture 36" descr="aoi06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29575" y="5238750"/>
            <a:ext cx="857250" cy="534670"/>
          </a:xfrm>
          <a:prstGeom prst="rect">
            <a:avLst/>
          </a:prstGeom>
        </p:spPr>
      </p:pic>
      <p:pic>
        <p:nvPicPr>
          <p:cNvPr id="38" name="Picture 37" descr="aoi07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66735" y="5455285"/>
            <a:ext cx="857250" cy="534670"/>
          </a:xfrm>
          <a:prstGeom prst="rect">
            <a:avLst/>
          </a:prstGeom>
        </p:spPr>
      </p:pic>
      <p:pic>
        <p:nvPicPr>
          <p:cNvPr id="39" name="Picture 38" descr="aoi07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53095" y="5686425"/>
            <a:ext cx="857250" cy="534670"/>
          </a:xfrm>
          <a:prstGeom prst="rect">
            <a:avLst/>
          </a:prstGeom>
        </p:spPr>
      </p:pic>
      <p:pic>
        <p:nvPicPr>
          <p:cNvPr id="40" name="Picture 39" descr="aoi073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36610" y="6065520"/>
            <a:ext cx="857250" cy="534670"/>
          </a:xfrm>
          <a:prstGeom prst="rect">
            <a:avLst/>
          </a:prstGeom>
        </p:spPr>
      </p:pic>
      <p:pic>
        <p:nvPicPr>
          <p:cNvPr id="41" name="Picture 40" descr="aoi32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6260" y="5034915"/>
            <a:ext cx="857250" cy="534670"/>
          </a:xfrm>
          <a:prstGeom prst="rect">
            <a:avLst/>
          </a:prstGeom>
        </p:spPr>
      </p:pic>
      <p:pic>
        <p:nvPicPr>
          <p:cNvPr id="42" name="Picture 41" descr="aoi32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24060" y="5238750"/>
            <a:ext cx="857250" cy="534670"/>
          </a:xfrm>
          <a:prstGeom prst="rect">
            <a:avLst/>
          </a:prstGeom>
        </p:spPr>
      </p:pic>
      <p:pic>
        <p:nvPicPr>
          <p:cNvPr id="43" name="Picture 42" descr="aoi319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54870" y="5569585"/>
            <a:ext cx="857250" cy="534670"/>
          </a:xfrm>
          <a:prstGeom prst="rect">
            <a:avLst/>
          </a:prstGeom>
        </p:spPr>
      </p:pic>
      <p:pic>
        <p:nvPicPr>
          <p:cNvPr id="44" name="Picture 43" descr="aoi109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879965" y="6104255"/>
            <a:ext cx="857250" cy="534670"/>
          </a:xfrm>
          <a:prstGeom prst="rect">
            <a:avLst/>
          </a:prstGeom>
        </p:spPr>
      </p:pic>
      <p:pic>
        <p:nvPicPr>
          <p:cNvPr id="45" name="Picture 44" descr="aoi236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737215" y="5034915"/>
            <a:ext cx="857250" cy="534670"/>
          </a:xfrm>
          <a:prstGeom prst="rect">
            <a:avLst/>
          </a:prstGeom>
        </p:spPr>
      </p:pic>
      <p:pic>
        <p:nvPicPr>
          <p:cNvPr id="46" name="Picture 45" descr="aoi219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99775" y="5569585"/>
            <a:ext cx="857250" cy="534670"/>
          </a:xfrm>
          <a:prstGeom prst="rect">
            <a:avLst/>
          </a:prstGeom>
        </p:spPr>
      </p:pic>
      <p:pic>
        <p:nvPicPr>
          <p:cNvPr id="47" name="Picture 46" descr="aoi297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986135" y="5773420"/>
            <a:ext cx="857250" cy="534670"/>
          </a:xfrm>
          <a:prstGeom prst="rect">
            <a:avLst/>
          </a:prstGeom>
        </p:spPr>
      </p:pic>
      <p:pic>
        <p:nvPicPr>
          <p:cNvPr id="48" name="Picture 47" descr="aoi210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099800" y="6065520"/>
            <a:ext cx="857250" cy="534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67359" y="494919"/>
            <a:ext cx="11668433" cy="72121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Summary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712470" y="2008505"/>
            <a:ext cx="11044555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The proposed method will remove the outliers falling in the distribution i.e, the debris AOI's with No / minimal Biopsy area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The classification is such that the high confidence regions of debris will be removed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Backgrounds with no content is more prominent and removed smudged regions as well.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The following methodology will provide us with four classes for classification :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742950" lvl="1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IN Focus AOI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742950" lvl="1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Out Of Focus AOI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742950" lvl="1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Debris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  <a:p>
            <a:pPr marL="742950" lvl="1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</a:rPr>
              <a:t>Backgrounds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graphicFrame>
        <p:nvGraphicFramePr>
          <p:cNvPr id="17" name="Table 16"/>
          <p:cNvGraphicFramePr/>
          <p:nvPr/>
        </p:nvGraphicFramePr>
        <p:xfrm>
          <a:off x="264795" y="116205"/>
          <a:ext cx="9890125" cy="632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525"/>
                <a:gridCol w="2004060"/>
                <a:gridCol w="1904365"/>
                <a:gridCol w="2049780"/>
                <a:gridCol w="2144677"/>
              </a:tblGrid>
              <a:tr h="683895">
                <a:tc>
                  <a:txBody>
                    <a:bodyPr/>
                    <a:p>
                      <a:pPr algn="ctr">
                        <a:buNone/>
                      </a:pP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Class 1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Class 2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Class 3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Class 4</a:t>
                      </a:r>
                      <a:endParaRPr lang="" altLang="en-US"/>
                    </a:p>
                  </a:txBody>
                  <a:tcPr/>
                </a:tc>
              </a:tr>
              <a:tr h="269176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2954020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class_dat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4820" y="849630"/>
            <a:ext cx="1345565" cy="2567940"/>
          </a:xfrm>
          <a:prstGeom prst="rect">
            <a:avLst/>
          </a:prstGeom>
        </p:spPr>
      </p:pic>
      <p:pic>
        <p:nvPicPr>
          <p:cNvPr id="7" name="Picture 6" descr="class_data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849630"/>
            <a:ext cx="1345565" cy="2567940"/>
          </a:xfrm>
          <a:prstGeom prst="rect">
            <a:avLst/>
          </a:prstGeom>
        </p:spPr>
      </p:pic>
      <p:pic>
        <p:nvPicPr>
          <p:cNvPr id="8" name="Picture 7" descr="class_data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5" y="849630"/>
            <a:ext cx="1345565" cy="2567940"/>
          </a:xfrm>
          <a:prstGeom prst="rect">
            <a:avLst/>
          </a:prstGeom>
        </p:spPr>
      </p:pic>
      <p:pic>
        <p:nvPicPr>
          <p:cNvPr id="9" name="Picture 8" descr="class_data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65" y="849630"/>
            <a:ext cx="1345565" cy="2567940"/>
          </a:xfrm>
          <a:prstGeom prst="rect">
            <a:avLst/>
          </a:prstGeom>
        </p:spPr>
      </p:pic>
      <p:pic>
        <p:nvPicPr>
          <p:cNvPr id="18" name="Picture 17" descr="class_data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675" y="3637280"/>
            <a:ext cx="1345565" cy="2567940"/>
          </a:xfrm>
          <a:prstGeom prst="rect">
            <a:avLst/>
          </a:prstGeom>
        </p:spPr>
      </p:pic>
      <p:pic>
        <p:nvPicPr>
          <p:cNvPr id="19" name="Picture 18" descr="class_data_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820" y="3637280"/>
            <a:ext cx="1345565" cy="2567940"/>
          </a:xfrm>
          <a:prstGeom prst="rect">
            <a:avLst/>
          </a:prstGeom>
        </p:spPr>
      </p:pic>
      <p:pic>
        <p:nvPicPr>
          <p:cNvPr id="20" name="Picture 19" descr="class_data_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015" y="3637280"/>
            <a:ext cx="1345565" cy="2567940"/>
          </a:xfrm>
          <a:prstGeom prst="rect">
            <a:avLst/>
          </a:prstGeom>
        </p:spPr>
      </p:pic>
      <p:pic>
        <p:nvPicPr>
          <p:cNvPr id="21" name="Picture 20" descr="class_data_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165" y="3637280"/>
            <a:ext cx="1345565" cy="25679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427595" y="1360170"/>
            <a:ext cx="205740" cy="9093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481203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684276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9001760" y="5453380"/>
            <a:ext cx="205740" cy="9632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14205" y="1360170"/>
            <a:ext cx="205740" cy="9093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49275" y="3535045"/>
            <a:ext cx="1100455" cy="306705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 dirty="0"/>
              <a:t>PPP5246</a:t>
            </a:r>
            <a:endParaRPr lang="en-US" sz="1400" dirty="0"/>
          </a:p>
        </p:txBody>
      </p:sp>
      <p:sp>
        <p:nvSpPr>
          <p:cNvPr id="28" name="Text Box 27"/>
          <p:cNvSpPr txBox="1"/>
          <p:nvPr/>
        </p:nvSpPr>
        <p:spPr>
          <a:xfrm>
            <a:off x="408305" y="340360"/>
            <a:ext cx="1598930" cy="306705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 dirty="0"/>
              <a:t>H01CBA05P_39021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10379710" y="2534920"/>
            <a:ext cx="205740" cy="30416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10728325" y="2544445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" altLang="en-US" sz="1400" dirty="0"/>
              <a:t>Coverslip Line</a:t>
            </a:r>
            <a:endParaRPr lang="" altLang="en-US" sz="1400" dirty="0"/>
          </a:p>
        </p:txBody>
      </p:sp>
      <p:pic>
        <p:nvPicPr>
          <p:cNvPr id="31" name="Picture 30" descr="whiteCorrectedInpu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" y="849630"/>
            <a:ext cx="1345565" cy="2567940"/>
          </a:xfrm>
          <a:prstGeom prst="rect">
            <a:avLst/>
          </a:prstGeom>
        </p:spPr>
      </p:pic>
      <p:pic>
        <p:nvPicPr>
          <p:cNvPr id="32" name="Picture 31" descr="whiteCorrectedInpu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" y="3766185"/>
            <a:ext cx="1345565" cy="2567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1583055" cy="3021330"/>
          </a:xfrm>
        </p:spPr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27" name="Subtitle 26"/>
          <p:cNvSpPr/>
          <p:nvPr>
            <p:ph type="subTitle" idx="13"/>
          </p:nvPr>
        </p:nvSpPr>
        <p:spPr/>
        <p:txBody>
          <a:bodyPr/>
          <a:p>
            <a:r>
              <a:rPr lang="" altLang="en-US"/>
              <a:t>Coverslip class Distribution</a:t>
            </a:r>
            <a:endParaRPr lang="" altLang="en-US"/>
          </a:p>
        </p:txBody>
      </p:sp>
      <p:pic>
        <p:nvPicPr>
          <p:cNvPr id="28" name="Picture 27" descr="newplo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1980" y="1395730"/>
            <a:ext cx="6469380" cy="430720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267335" y="1602740"/>
            <a:ext cx="51276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" altLang="en-US" sz="1400" dirty="0"/>
              <a:t>Dataset used was composed of slides where grids were over the coverslip region.</a:t>
            </a:r>
            <a:endParaRPr lang="" altLang="en-US" sz="1400" dirty="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" altLang="en-US" sz="1400" dirty="0"/>
              <a:t>AIM of this experiment was to identify above mentioned regions and their corresponding classes.</a:t>
            </a:r>
            <a:endParaRPr lang="" alt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1583055" cy="3021330"/>
          </a:xfrm>
        </p:spPr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>
          <a:xfrm>
            <a:off x="267359" y="252349"/>
            <a:ext cx="11668433" cy="721210"/>
          </a:xfrm>
        </p:spPr>
        <p:txBody>
          <a:bodyPr/>
          <a:p>
            <a:r>
              <a:rPr lang="en-US" altLang="en-US" sz="2800" dirty="0">
                <a:solidFill>
                  <a:schemeClr val="tx1"/>
                </a:solidFill>
              </a:rPr>
              <a:t>A breakage inside of Class 1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146810"/>
            <a:ext cx="9902825" cy="2686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3916045"/>
            <a:ext cx="9902825" cy="26860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02265" y="1741805"/>
            <a:ext cx="227330" cy="2273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502265" y="2178050"/>
            <a:ext cx="227330" cy="227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02265" y="2605405"/>
            <a:ext cx="227330" cy="227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502265" y="3032760"/>
            <a:ext cx="227330" cy="227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10813415" y="1701800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1400" dirty="0"/>
              <a:t>Class 1</a:t>
            </a:r>
            <a:endParaRPr lang="en-US" altLang="en-US" sz="1400" dirty="0"/>
          </a:p>
        </p:txBody>
      </p:sp>
      <p:sp>
        <p:nvSpPr>
          <p:cNvPr id="20" name="Text Box 19"/>
          <p:cNvSpPr txBox="1"/>
          <p:nvPr/>
        </p:nvSpPr>
        <p:spPr>
          <a:xfrm>
            <a:off x="10813415" y="2138680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1400" dirty="0"/>
              <a:t>Class 2</a:t>
            </a:r>
            <a:endParaRPr lang="en-US" altLang="en-US" sz="1400" dirty="0"/>
          </a:p>
        </p:txBody>
      </p:sp>
      <p:sp>
        <p:nvSpPr>
          <p:cNvPr id="21" name="Text Box 20"/>
          <p:cNvSpPr txBox="1"/>
          <p:nvPr/>
        </p:nvSpPr>
        <p:spPr>
          <a:xfrm>
            <a:off x="10813415" y="2565400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1400" dirty="0"/>
              <a:t>Class 3</a:t>
            </a:r>
            <a:endParaRPr lang="en-US" altLang="en-US" sz="1400" dirty="0"/>
          </a:p>
        </p:txBody>
      </p:sp>
      <p:sp>
        <p:nvSpPr>
          <p:cNvPr id="22" name="Text Box 21"/>
          <p:cNvSpPr txBox="1"/>
          <p:nvPr/>
        </p:nvSpPr>
        <p:spPr>
          <a:xfrm>
            <a:off x="10813415" y="2993390"/>
            <a:ext cx="1392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1400" dirty="0"/>
              <a:t>Class 4</a:t>
            </a:r>
            <a:endParaRPr lang="en-US" alt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8733155" y="2261870"/>
            <a:ext cx="876935" cy="1006475"/>
          </a:xfrm>
          <a:prstGeom prst="roundRect">
            <a:avLst/>
          </a:prstGeom>
          <a:noFill/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535670" y="4576445"/>
            <a:ext cx="1310005" cy="2110740"/>
          </a:xfrm>
          <a:prstGeom prst="roundRect">
            <a:avLst/>
          </a:prstGeom>
          <a:noFill/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513695" y="3514725"/>
            <a:ext cx="240665" cy="221615"/>
          </a:xfrm>
          <a:prstGeom prst="roundRect">
            <a:avLst/>
          </a:prstGeom>
          <a:noFill/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0687685" y="3385185"/>
            <a:ext cx="1392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400" dirty="0"/>
              <a:t>Colored Class </a:t>
            </a:r>
            <a:endParaRPr lang="en-US" altLang="en-US" sz="1400" dirty="0"/>
          </a:p>
          <a:p>
            <a:pPr algn="ctr"/>
            <a:r>
              <a:rPr lang="en-US" altLang="en-US" sz="1400" dirty="0"/>
              <a:t>Information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757177" y="6483096"/>
            <a:ext cx="1583055" cy="3021330"/>
          </a:xfrm>
        </p:spPr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2" name="Picture 1" descr="dense_color_with_kme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9990" y="730885"/>
            <a:ext cx="2980690" cy="5752465"/>
          </a:xfrm>
          <a:prstGeom prst="rect">
            <a:avLst/>
          </a:prstGeom>
        </p:spPr>
      </p:pic>
      <p:pic>
        <p:nvPicPr>
          <p:cNvPr id="3" name="Picture 2" descr="colored_class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60" y="730885"/>
            <a:ext cx="2980690" cy="5752465"/>
          </a:xfrm>
          <a:prstGeom prst="rect">
            <a:avLst/>
          </a:prstGeom>
        </p:spPr>
      </p:pic>
      <p:pic>
        <p:nvPicPr>
          <p:cNvPr id="4" name="Picture 3" descr="whiteCorrectedInp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730885"/>
            <a:ext cx="2980690" cy="575246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10150" y="3538855"/>
            <a:ext cx="1055370" cy="1067435"/>
          </a:xfrm>
          <a:custGeom>
            <a:avLst/>
            <a:gdLst>
              <a:gd name="connisteX0" fmla="*/ 598099 w 1142224"/>
              <a:gd name="connsiteY0" fmla="*/ 846 h 1078371"/>
              <a:gd name="connisteX1" fmla="*/ 533329 w 1142224"/>
              <a:gd name="connsiteY1" fmla="*/ 65616 h 1078371"/>
              <a:gd name="connisteX2" fmla="*/ 533329 w 1142224"/>
              <a:gd name="connsiteY2" fmla="*/ 130386 h 1078371"/>
              <a:gd name="connisteX3" fmla="*/ 457129 w 1142224"/>
              <a:gd name="connsiteY3" fmla="*/ 151976 h 1078371"/>
              <a:gd name="connisteX4" fmla="*/ 392359 w 1142224"/>
              <a:gd name="connsiteY4" fmla="*/ 151976 h 1078371"/>
              <a:gd name="connisteX5" fmla="*/ 327589 w 1142224"/>
              <a:gd name="connsiteY5" fmla="*/ 163406 h 1078371"/>
              <a:gd name="connisteX6" fmla="*/ 262184 w 1142224"/>
              <a:gd name="connsiteY6" fmla="*/ 184996 h 1078371"/>
              <a:gd name="connisteX7" fmla="*/ 219004 w 1142224"/>
              <a:gd name="connsiteY7" fmla="*/ 249766 h 1078371"/>
              <a:gd name="connisteX8" fmla="*/ 165029 w 1142224"/>
              <a:gd name="connsiteY8" fmla="*/ 314536 h 1078371"/>
              <a:gd name="connisteX9" fmla="*/ 132644 w 1142224"/>
              <a:gd name="connsiteY9" fmla="*/ 379941 h 1078371"/>
              <a:gd name="connisteX10" fmla="*/ 78669 w 1142224"/>
              <a:gd name="connsiteY10" fmla="*/ 444711 h 1078371"/>
              <a:gd name="connisteX11" fmla="*/ 24059 w 1142224"/>
              <a:gd name="connsiteY11" fmla="*/ 509481 h 1078371"/>
              <a:gd name="connisteX12" fmla="*/ 2469 w 1142224"/>
              <a:gd name="connsiteY12" fmla="*/ 574251 h 1078371"/>
              <a:gd name="connisteX13" fmla="*/ 2469 w 1142224"/>
              <a:gd name="connsiteY13" fmla="*/ 639656 h 1078371"/>
              <a:gd name="connisteX14" fmla="*/ 13264 w 1142224"/>
              <a:gd name="connsiteY14" fmla="*/ 704426 h 1078371"/>
              <a:gd name="connisteX15" fmla="*/ 13264 w 1142224"/>
              <a:gd name="connsiteY15" fmla="*/ 769196 h 1078371"/>
              <a:gd name="connisteX16" fmla="*/ 45649 w 1142224"/>
              <a:gd name="connsiteY16" fmla="*/ 834601 h 1078371"/>
              <a:gd name="connisteX17" fmla="*/ 111054 w 1142224"/>
              <a:gd name="connsiteY17" fmla="*/ 866986 h 1078371"/>
              <a:gd name="connisteX18" fmla="*/ 186619 w 1142224"/>
              <a:gd name="connsiteY18" fmla="*/ 845396 h 1078371"/>
              <a:gd name="connisteX19" fmla="*/ 251389 w 1142224"/>
              <a:gd name="connsiteY19" fmla="*/ 845396 h 1078371"/>
              <a:gd name="connisteX20" fmla="*/ 316794 w 1142224"/>
              <a:gd name="connsiteY20" fmla="*/ 813011 h 1078371"/>
              <a:gd name="connisteX21" fmla="*/ 392359 w 1142224"/>
              <a:gd name="connsiteY21" fmla="*/ 802216 h 1078371"/>
              <a:gd name="connisteX22" fmla="*/ 457129 w 1142224"/>
              <a:gd name="connsiteY22" fmla="*/ 779991 h 1078371"/>
              <a:gd name="connisteX23" fmla="*/ 500944 w 1142224"/>
              <a:gd name="connsiteY23" fmla="*/ 845396 h 1078371"/>
              <a:gd name="connisteX24" fmla="*/ 478719 w 1142224"/>
              <a:gd name="connsiteY24" fmla="*/ 920961 h 1078371"/>
              <a:gd name="connisteX25" fmla="*/ 500944 w 1142224"/>
              <a:gd name="connsiteY25" fmla="*/ 985731 h 1078371"/>
              <a:gd name="connisteX26" fmla="*/ 565714 w 1142224"/>
              <a:gd name="connsiteY26" fmla="*/ 1040341 h 1078371"/>
              <a:gd name="connisteX27" fmla="*/ 630484 w 1142224"/>
              <a:gd name="connsiteY27" fmla="*/ 1072726 h 1078371"/>
              <a:gd name="connisteX28" fmla="*/ 695254 w 1142224"/>
              <a:gd name="connsiteY28" fmla="*/ 1072726 h 1078371"/>
              <a:gd name="connisteX29" fmla="*/ 771454 w 1142224"/>
              <a:gd name="connsiteY29" fmla="*/ 1072726 h 1078371"/>
              <a:gd name="connisteX30" fmla="*/ 847019 w 1142224"/>
              <a:gd name="connsiteY30" fmla="*/ 1072726 h 1078371"/>
              <a:gd name="connisteX31" fmla="*/ 912424 w 1142224"/>
              <a:gd name="connsiteY31" fmla="*/ 1007956 h 1078371"/>
              <a:gd name="connisteX32" fmla="*/ 944809 w 1142224"/>
              <a:gd name="connsiteY32" fmla="*/ 931756 h 1078371"/>
              <a:gd name="connisteX33" fmla="*/ 998784 w 1142224"/>
              <a:gd name="connsiteY33" fmla="*/ 856191 h 1078371"/>
              <a:gd name="connisteX34" fmla="*/ 1041964 w 1142224"/>
              <a:gd name="connsiteY34" fmla="*/ 779991 h 1078371"/>
              <a:gd name="connisteX35" fmla="*/ 1095939 w 1142224"/>
              <a:gd name="connsiteY35" fmla="*/ 715221 h 1078371"/>
              <a:gd name="connisteX36" fmla="*/ 1128959 w 1142224"/>
              <a:gd name="connsiteY36" fmla="*/ 650451 h 1078371"/>
              <a:gd name="connisteX37" fmla="*/ 1139754 w 1142224"/>
              <a:gd name="connsiteY37" fmla="*/ 574251 h 1078371"/>
              <a:gd name="connisteX38" fmla="*/ 1139754 w 1142224"/>
              <a:gd name="connsiteY38" fmla="*/ 509481 h 1078371"/>
              <a:gd name="connisteX39" fmla="*/ 1117529 w 1142224"/>
              <a:gd name="connsiteY39" fmla="*/ 444711 h 1078371"/>
              <a:gd name="connisteX40" fmla="*/ 1106734 w 1142224"/>
              <a:gd name="connsiteY40" fmla="*/ 379941 h 1078371"/>
              <a:gd name="connisteX41" fmla="*/ 1074349 w 1142224"/>
              <a:gd name="connsiteY41" fmla="*/ 314536 h 1078371"/>
              <a:gd name="connisteX42" fmla="*/ 1052759 w 1142224"/>
              <a:gd name="connsiteY42" fmla="*/ 238971 h 1078371"/>
              <a:gd name="connisteX43" fmla="*/ 1009579 w 1142224"/>
              <a:gd name="connsiteY43" fmla="*/ 174201 h 1078371"/>
              <a:gd name="connisteX44" fmla="*/ 987989 w 1142224"/>
              <a:gd name="connsiteY44" fmla="*/ 108796 h 1078371"/>
              <a:gd name="connisteX45" fmla="*/ 923219 w 1142224"/>
              <a:gd name="connsiteY45" fmla="*/ 65616 h 1078371"/>
              <a:gd name="connisteX46" fmla="*/ 857814 w 1142224"/>
              <a:gd name="connsiteY46" fmla="*/ 44026 h 1078371"/>
              <a:gd name="connisteX47" fmla="*/ 793044 w 1142224"/>
              <a:gd name="connsiteY47" fmla="*/ 22436 h 1078371"/>
              <a:gd name="connisteX48" fmla="*/ 728274 w 1142224"/>
              <a:gd name="connsiteY48" fmla="*/ 11641 h 1078371"/>
              <a:gd name="connisteX49" fmla="*/ 662869 w 1142224"/>
              <a:gd name="connsiteY49" fmla="*/ 846 h 1078371"/>
              <a:gd name="connisteX50" fmla="*/ 587304 w 1142224"/>
              <a:gd name="connsiteY50" fmla="*/ 846 h 1078371"/>
              <a:gd name="connisteX51" fmla="*/ 522534 w 1142224"/>
              <a:gd name="connsiteY51" fmla="*/ 846 h 10783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</a:cxnLst>
            <a:rect l="l" t="t" r="r" b="b"/>
            <a:pathLst>
              <a:path w="1142225" h="1078371">
                <a:moveTo>
                  <a:pt x="598100" y="847"/>
                </a:moveTo>
                <a:cubicBezTo>
                  <a:pt x="585400" y="12277"/>
                  <a:pt x="546030" y="39582"/>
                  <a:pt x="533330" y="65617"/>
                </a:cubicBezTo>
                <a:cubicBezTo>
                  <a:pt x="520630" y="91652"/>
                  <a:pt x="548570" y="113242"/>
                  <a:pt x="533330" y="130387"/>
                </a:cubicBezTo>
                <a:cubicBezTo>
                  <a:pt x="518090" y="147532"/>
                  <a:pt x="485070" y="147532"/>
                  <a:pt x="457130" y="151977"/>
                </a:cubicBezTo>
                <a:cubicBezTo>
                  <a:pt x="429190" y="156422"/>
                  <a:pt x="418395" y="149437"/>
                  <a:pt x="392360" y="151977"/>
                </a:cubicBezTo>
                <a:cubicBezTo>
                  <a:pt x="366325" y="154517"/>
                  <a:pt x="353625" y="157057"/>
                  <a:pt x="327590" y="163407"/>
                </a:cubicBezTo>
                <a:cubicBezTo>
                  <a:pt x="301555" y="169757"/>
                  <a:pt x="283775" y="167852"/>
                  <a:pt x="262185" y="184997"/>
                </a:cubicBezTo>
                <a:cubicBezTo>
                  <a:pt x="240595" y="202142"/>
                  <a:pt x="238690" y="223732"/>
                  <a:pt x="219005" y="249767"/>
                </a:cubicBezTo>
                <a:cubicBezTo>
                  <a:pt x="199320" y="275802"/>
                  <a:pt x="182175" y="288502"/>
                  <a:pt x="165030" y="314537"/>
                </a:cubicBezTo>
                <a:cubicBezTo>
                  <a:pt x="147885" y="340572"/>
                  <a:pt x="149790" y="353907"/>
                  <a:pt x="132645" y="379942"/>
                </a:cubicBezTo>
                <a:cubicBezTo>
                  <a:pt x="115500" y="405977"/>
                  <a:pt x="100260" y="418677"/>
                  <a:pt x="78670" y="444712"/>
                </a:cubicBezTo>
                <a:cubicBezTo>
                  <a:pt x="57080" y="470747"/>
                  <a:pt x="39300" y="483447"/>
                  <a:pt x="24060" y="509482"/>
                </a:cubicBezTo>
                <a:cubicBezTo>
                  <a:pt x="8820" y="535517"/>
                  <a:pt x="6915" y="548217"/>
                  <a:pt x="2470" y="574252"/>
                </a:cubicBezTo>
                <a:cubicBezTo>
                  <a:pt x="-1975" y="600287"/>
                  <a:pt x="565" y="613622"/>
                  <a:pt x="2470" y="639657"/>
                </a:cubicBezTo>
                <a:cubicBezTo>
                  <a:pt x="4375" y="665692"/>
                  <a:pt x="11360" y="678392"/>
                  <a:pt x="13265" y="704427"/>
                </a:cubicBezTo>
                <a:cubicBezTo>
                  <a:pt x="15170" y="730462"/>
                  <a:pt x="6915" y="743162"/>
                  <a:pt x="13265" y="769197"/>
                </a:cubicBezTo>
                <a:cubicBezTo>
                  <a:pt x="19615" y="795232"/>
                  <a:pt x="25965" y="814917"/>
                  <a:pt x="45650" y="834602"/>
                </a:cubicBezTo>
                <a:cubicBezTo>
                  <a:pt x="65335" y="854287"/>
                  <a:pt x="83115" y="865082"/>
                  <a:pt x="111055" y="866987"/>
                </a:cubicBezTo>
                <a:cubicBezTo>
                  <a:pt x="138995" y="868892"/>
                  <a:pt x="158680" y="849842"/>
                  <a:pt x="186620" y="845397"/>
                </a:cubicBezTo>
                <a:cubicBezTo>
                  <a:pt x="214560" y="840952"/>
                  <a:pt x="225355" y="851747"/>
                  <a:pt x="251390" y="845397"/>
                </a:cubicBezTo>
                <a:cubicBezTo>
                  <a:pt x="277425" y="839047"/>
                  <a:pt x="288855" y="821902"/>
                  <a:pt x="316795" y="813012"/>
                </a:cubicBezTo>
                <a:cubicBezTo>
                  <a:pt x="344735" y="804122"/>
                  <a:pt x="364420" y="808567"/>
                  <a:pt x="392360" y="802217"/>
                </a:cubicBezTo>
                <a:cubicBezTo>
                  <a:pt x="420300" y="795867"/>
                  <a:pt x="435540" y="771102"/>
                  <a:pt x="457130" y="779992"/>
                </a:cubicBezTo>
                <a:cubicBezTo>
                  <a:pt x="478720" y="788882"/>
                  <a:pt x="496500" y="817457"/>
                  <a:pt x="500945" y="845397"/>
                </a:cubicBezTo>
                <a:cubicBezTo>
                  <a:pt x="505390" y="873337"/>
                  <a:pt x="478720" y="893022"/>
                  <a:pt x="478720" y="920962"/>
                </a:cubicBezTo>
                <a:cubicBezTo>
                  <a:pt x="478720" y="948902"/>
                  <a:pt x="483800" y="961602"/>
                  <a:pt x="500945" y="985732"/>
                </a:cubicBezTo>
                <a:cubicBezTo>
                  <a:pt x="518090" y="1009862"/>
                  <a:pt x="539680" y="1023197"/>
                  <a:pt x="565715" y="1040342"/>
                </a:cubicBezTo>
                <a:cubicBezTo>
                  <a:pt x="591750" y="1057487"/>
                  <a:pt x="604450" y="1066377"/>
                  <a:pt x="630485" y="1072727"/>
                </a:cubicBezTo>
                <a:cubicBezTo>
                  <a:pt x="656520" y="1079077"/>
                  <a:pt x="667315" y="1072727"/>
                  <a:pt x="695255" y="1072727"/>
                </a:cubicBezTo>
                <a:cubicBezTo>
                  <a:pt x="723195" y="1072727"/>
                  <a:pt x="740975" y="1072727"/>
                  <a:pt x="771455" y="1072727"/>
                </a:cubicBezTo>
                <a:cubicBezTo>
                  <a:pt x="801935" y="1072727"/>
                  <a:pt x="819080" y="1085427"/>
                  <a:pt x="847020" y="1072727"/>
                </a:cubicBezTo>
                <a:cubicBezTo>
                  <a:pt x="874960" y="1060027"/>
                  <a:pt x="892740" y="1035897"/>
                  <a:pt x="912425" y="1007957"/>
                </a:cubicBezTo>
                <a:cubicBezTo>
                  <a:pt x="932110" y="980017"/>
                  <a:pt x="927665" y="962237"/>
                  <a:pt x="944810" y="931757"/>
                </a:cubicBezTo>
                <a:cubicBezTo>
                  <a:pt x="961955" y="901277"/>
                  <a:pt x="979100" y="886672"/>
                  <a:pt x="998785" y="856192"/>
                </a:cubicBezTo>
                <a:cubicBezTo>
                  <a:pt x="1018470" y="825712"/>
                  <a:pt x="1022280" y="807932"/>
                  <a:pt x="1041965" y="779992"/>
                </a:cubicBezTo>
                <a:cubicBezTo>
                  <a:pt x="1061650" y="752052"/>
                  <a:pt x="1078795" y="741257"/>
                  <a:pt x="1095940" y="715222"/>
                </a:cubicBezTo>
                <a:cubicBezTo>
                  <a:pt x="1113085" y="689187"/>
                  <a:pt x="1120070" y="678392"/>
                  <a:pt x="1128960" y="650452"/>
                </a:cubicBezTo>
                <a:cubicBezTo>
                  <a:pt x="1137850" y="622512"/>
                  <a:pt x="1137850" y="602192"/>
                  <a:pt x="1139755" y="574252"/>
                </a:cubicBezTo>
                <a:cubicBezTo>
                  <a:pt x="1141660" y="546312"/>
                  <a:pt x="1144200" y="535517"/>
                  <a:pt x="1139755" y="509482"/>
                </a:cubicBezTo>
                <a:cubicBezTo>
                  <a:pt x="1135310" y="483447"/>
                  <a:pt x="1123880" y="470747"/>
                  <a:pt x="1117530" y="444712"/>
                </a:cubicBezTo>
                <a:cubicBezTo>
                  <a:pt x="1111180" y="418677"/>
                  <a:pt x="1115625" y="405977"/>
                  <a:pt x="1106735" y="379942"/>
                </a:cubicBezTo>
                <a:cubicBezTo>
                  <a:pt x="1097845" y="353907"/>
                  <a:pt x="1085145" y="342477"/>
                  <a:pt x="1074350" y="314537"/>
                </a:cubicBezTo>
                <a:cubicBezTo>
                  <a:pt x="1063555" y="286597"/>
                  <a:pt x="1065460" y="266912"/>
                  <a:pt x="1052760" y="238972"/>
                </a:cubicBezTo>
                <a:cubicBezTo>
                  <a:pt x="1040060" y="211032"/>
                  <a:pt x="1022280" y="200237"/>
                  <a:pt x="1009580" y="174202"/>
                </a:cubicBezTo>
                <a:cubicBezTo>
                  <a:pt x="996880" y="148167"/>
                  <a:pt x="1005135" y="130387"/>
                  <a:pt x="987990" y="108797"/>
                </a:cubicBezTo>
                <a:cubicBezTo>
                  <a:pt x="970845" y="87207"/>
                  <a:pt x="949255" y="78317"/>
                  <a:pt x="923220" y="65617"/>
                </a:cubicBezTo>
                <a:cubicBezTo>
                  <a:pt x="897185" y="52917"/>
                  <a:pt x="883850" y="52917"/>
                  <a:pt x="857815" y="44027"/>
                </a:cubicBezTo>
                <a:cubicBezTo>
                  <a:pt x="831780" y="35137"/>
                  <a:pt x="819080" y="28787"/>
                  <a:pt x="793045" y="22437"/>
                </a:cubicBezTo>
                <a:cubicBezTo>
                  <a:pt x="767010" y="16087"/>
                  <a:pt x="754310" y="16087"/>
                  <a:pt x="728275" y="11642"/>
                </a:cubicBezTo>
                <a:cubicBezTo>
                  <a:pt x="702240" y="7197"/>
                  <a:pt x="690810" y="2752"/>
                  <a:pt x="662870" y="847"/>
                </a:cubicBezTo>
                <a:cubicBezTo>
                  <a:pt x="634930" y="-1058"/>
                  <a:pt x="615245" y="847"/>
                  <a:pt x="587305" y="847"/>
                </a:cubicBezTo>
                <a:cubicBezTo>
                  <a:pt x="559365" y="847"/>
                  <a:pt x="533965" y="847"/>
                  <a:pt x="522535" y="847"/>
                </a:cubicBezTo>
              </a:path>
            </a:pathLst>
          </a:custGeom>
          <a:noFill/>
          <a:ln w="31750">
            <a:solidFill>
              <a:srgbClr val="7030A0">
                <a:alpha val="8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493760" y="3538855"/>
            <a:ext cx="1055370" cy="1067435"/>
          </a:xfrm>
          <a:custGeom>
            <a:avLst/>
            <a:gdLst>
              <a:gd name="connisteX0" fmla="*/ 598099 w 1142224"/>
              <a:gd name="connsiteY0" fmla="*/ 846 h 1078371"/>
              <a:gd name="connisteX1" fmla="*/ 533329 w 1142224"/>
              <a:gd name="connsiteY1" fmla="*/ 65616 h 1078371"/>
              <a:gd name="connisteX2" fmla="*/ 533329 w 1142224"/>
              <a:gd name="connsiteY2" fmla="*/ 130386 h 1078371"/>
              <a:gd name="connisteX3" fmla="*/ 457129 w 1142224"/>
              <a:gd name="connsiteY3" fmla="*/ 151976 h 1078371"/>
              <a:gd name="connisteX4" fmla="*/ 392359 w 1142224"/>
              <a:gd name="connsiteY4" fmla="*/ 151976 h 1078371"/>
              <a:gd name="connisteX5" fmla="*/ 327589 w 1142224"/>
              <a:gd name="connsiteY5" fmla="*/ 163406 h 1078371"/>
              <a:gd name="connisteX6" fmla="*/ 262184 w 1142224"/>
              <a:gd name="connsiteY6" fmla="*/ 184996 h 1078371"/>
              <a:gd name="connisteX7" fmla="*/ 219004 w 1142224"/>
              <a:gd name="connsiteY7" fmla="*/ 249766 h 1078371"/>
              <a:gd name="connisteX8" fmla="*/ 165029 w 1142224"/>
              <a:gd name="connsiteY8" fmla="*/ 314536 h 1078371"/>
              <a:gd name="connisteX9" fmla="*/ 132644 w 1142224"/>
              <a:gd name="connsiteY9" fmla="*/ 379941 h 1078371"/>
              <a:gd name="connisteX10" fmla="*/ 78669 w 1142224"/>
              <a:gd name="connsiteY10" fmla="*/ 444711 h 1078371"/>
              <a:gd name="connisteX11" fmla="*/ 24059 w 1142224"/>
              <a:gd name="connsiteY11" fmla="*/ 509481 h 1078371"/>
              <a:gd name="connisteX12" fmla="*/ 2469 w 1142224"/>
              <a:gd name="connsiteY12" fmla="*/ 574251 h 1078371"/>
              <a:gd name="connisteX13" fmla="*/ 2469 w 1142224"/>
              <a:gd name="connsiteY13" fmla="*/ 639656 h 1078371"/>
              <a:gd name="connisteX14" fmla="*/ 13264 w 1142224"/>
              <a:gd name="connsiteY14" fmla="*/ 704426 h 1078371"/>
              <a:gd name="connisteX15" fmla="*/ 13264 w 1142224"/>
              <a:gd name="connsiteY15" fmla="*/ 769196 h 1078371"/>
              <a:gd name="connisteX16" fmla="*/ 45649 w 1142224"/>
              <a:gd name="connsiteY16" fmla="*/ 834601 h 1078371"/>
              <a:gd name="connisteX17" fmla="*/ 111054 w 1142224"/>
              <a:gd name="connsiteY17" fmla="*/ 866986 h 1078371"/>
              <a:gd name="connisteX18" fmla="*/ 186619 w 1142224"/>
              <a:gd name="connsiteY18" fmla="*/ 845396 h 1078371"/>
              <a:gd name="connisteX19" fmla="*/ 251389 w 1142224"/>
              <a:gd name="connsiteY19" fmla="*/ 845396 h 1078371"/>
              <a:gd name="connisteX20" fmla="*/ 316794 w 1142224"/>
              <a:gd name="connsiteY20" fmla="*/ 813011 h 1078371"/>
              <a:gd name="connisteX21" fmla="*/ 392359 w 1142224"/>
              <a:gd name="connsiteY21" fmla="*/ 802216 h 1078371"/>
              <a:gd name="connisteX22" fmla="*/ 457129 w 1142224"/>
              <a:gd name="connsiteY22" fmla="*/ 779991 h 1078371"/>
              <a:gd name="connisteX23" fmla="*/ 500944 w 1142224"/>
              <a:gd name="connsiteY23" fmla="*/ 845396 h 1078371"/>
              <a:gd name="connisteX24" fmla="*/ 478719 w 1142224"/>
              <a:gd name="connsiteY24" fmla="*/ 920961 h 1078371"/>
              <a:gd name="connisteX25" fmla="*/ 500944 w 1142224"/>
              <a:gd name="connsiteY25" fmla="*/ 985731 h 1078371"/>
              <a:gd name="connisteX26" fmla="*/ 565714 w 1142224"/>
              <a:gd name="connsiteY26" fmla="*/ 1040341 h 1078371"/>
              <a:gd name="connisteX27" fmla="*/ 630484 w 1142224"/>
              <a:gd name="connsiteY27" fmla="*/ 1072726 h 1078371"/>
              <a:gd name="connisteX28" fmla="*/ 695254 w 1142224"/>
              <a:gd name="connsiteY28" fmla="*/ 1072726 h 1078371"/>
              <a:gd name="connisteX29" fmla="*/ 771454 w 1142224"/>
              <a:gd name="connsiteY29" fmla="*/ 1072726 h 1078371"/>
              <a:gd name="connisteX30" fmla="*/ 847019 w 1142224"/>
              <a:gd name="connsiteY30" fmla="*/ 1072726 h 1078371"/>
              <a:gd name="connisteX31" fmla="*/ 912424 w 1142224"/>
              <a:gd name="connsiteY31" fmla="*/ 1007956 h 1078371"/>
              <a:gd name="connisteX32" fmla="*/ 944809 w 1142224"/>
              <a:gd name="connsiteY32" fmla="*/ 931756 h 1078371"/>
              <a:gd name="connisteX33" fmla="*/ 998784 w 1142224"/>
              <a:gd name="connsiteY33" fmla="*/ 856191 h 1078371"/>
              <a:gd name="connisteX34" fmla="*/ 1041964 w 1142224"/>
              <a:gd name="connsiteY34" fmla="*/ 779991 h 1078371"/>
              <a:gd name="connisteX35" fmla="*/ 1095939 w 1142224"/>
              <a:gd name="connsiteY35" fmla="*/ 715221 h 1078371"/>
              <a:gd name="connisteX36" fmla="*/ 1128959 w 1142224"/>
              <a:gd name="connsiteY36" fmla="*/ 650451 h 1078371"/>
              <a:gd name="connisteX37" fmla="*/ 1139754 w 1142224"/>
              <a:gd name="connsiteY37" fmla="*/ 574251 h 1078371"/>
              <a:gd name="connisteX38" fmla="*/ 1139754 w 1142224"/>
              <a:gd name="connsiteY38" fmla="*/ 509481 h 1078371"/>
              <a:gd name="connisteX39" fmla="*/ 1117529 w 1142224"/>
              <a:gd name="connsiteY39" fmla="*/ 444711 h 1078371"/>
              <a:gd name="connisteX40" fmla="*/ 1106734 w 1142224"/>
              <a:gd name="connsiteY40" fmla="*/ 379941 h 1078371"/>
              <a:gd name="connisteX41" fmla="*/ 1074349 w 1142224"/>
              <a:gd name="connsiteY41" fmla="*/ 314536 h 1078371"/>
              <a:gd name="connisteX42" fmla="*/ 1052759 w 1142224"/>
              <a:gd name="connsiteY42" fmla="*/ 238971 h 1078371"/>
              <a:gd name="connisteX43" fmla="*/ 1009579 w 1142224"/>
              <a:gd name="connsiteY43" fmla="*/ 174201 h 1078371"/>
              <a:gd name="connisteX44" fmla="*/ 987989 w 1142224"/>
              <a:gd name="connsiteY44" fmla="*/ 108796 h 1078371"/>
              <a:gd name="connisteX45" fmla="*/ 923219 w 1142224"/>
              <a:gd name="connsiteY45" fmla="*/ 65616 h 1078371"/>
              <a:gd name="connisteX46" fmla="*/ 857814 w 1142224"/>
              <a:gd name="connsiteY46" fmla="*/ 44026 h 1078371"/>
              <a:gd name="connisteX47" fmla="*/ 793044 w 1142224"/>
              <a:gd name="connsiteY47" fmla="*/ 22436 h 1078371"/>
              <a:gd name="connisteX48" fmla="*/ 728274 w 1142224"/>
              <a:gd name="connsiteY48" fmla="*/ 11641 h 1078371"/>
              <a:gd name="connisteX49" fmla="*/ 662869 w 1142224"/>
              <a:gd name="connsiteY49" fmla="*/ 846 h 1078371"/>
              <a:gd name="connisteX50" fmla="*/ 587304 w 1142224"/>
              <a:gd name="connsiteY50" fmla="*/ 846 h 1078371"/>
              <a:gd name="connisteX51" fmla="*/ 522534 w 1142224"/>
              <a:gd name="connsiteY51" fmla="*/ 846 h 10783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</a:cxnLst>
            <a:rect l="l" t="t" r="r" b="b"/>
            <a:pathLst>
              <a:path w="1142225" h="1078371">
                <a:moveTo>
                  <a:pt x="598100" y="847"/>
                </a:moveTo>
                <a:cubicBezTo>
                  <a:pt x="585400" y="12277"/>
                  <a:pt x="546030" y="39582"/>
                  <a:pt x="533330" y="65617"/>
                </a:cubicBezTo>
                <a:cubicBezTo>
                  <a:pt x="520630" y="91652"/>
                  <a:pt x="548570" y="113242"/>
                  <a:pt x="533330" y="130387"/>
                </a:cubicBezTo>
                <a:cubicBezTo>
                  <a:pt x="518090" y="147532"/>
                  <a:pt x="485070" y="147532"/>
                  <a:pt x="457130" y="151977"/>
                </a:cubicBezTo>
                <a:cubicBezTo>
                  <a:pt x="429190" y="156422"/>
                  <a:pt x="418395" y="149437"/>
                  <a:pt x="392360" y="151977"/>
                </a:cubicBezTo>
                <a:cubicBezTo>
                  <a:pt x="366325" y="154517"/>
                  <a:pt x="353625" y="157057"/>
                  <a:pt x="327590" y="163407"/>
                </a:cubicBezTo>
                <a:cubicBezTo>
                  <a:pt x="301555" y="169757"/>
                  <a:pt x="283775" y="167852"/>
                  <a:pt x="262185" y="184997"/>
                </a:cubicBezTo>
                <a:cubicBezTo>
                  <a:pt x="240595" y="202142"/>
                  <a:pt x="238690" y="223732"/>
                  <a:pt x="219005" y="249767"/>
                </a:cubicBezTo>
                <a:cubicBezTo>
                  <a:pt x="199320" y="275802"/>
                  <a:pt x="182175" y="288502"/>
                  <a:pt x="165030" y="314537"/>
                </a:cubicBezTo>
                <a:cubicBezTo>
                  <a:pt x="147885" y="340572"/>
                  <a:pt x="149790" y="353907"/>
                  <a:pt x="132645" y="379942"/>
                </a:cubicBezTo>
                <a:cubicBezTo>
                  <a:pt x="115500" y="405977"/>
                  <a:pt x="100260" y="418677"/>
                  <a:pt x="78670" y="444712"/>
                </a:cubicBezTo>
                <a:cubicBezTo>
                  <a:pt x="57080" y="470747"/>
                  <a:pt x="39300" y="483447"/>
                  <a:pt x="24060" y="509482"/>
                </a:cubicBezTo>
                <a:cubicBezTo>
                  <a:pt x="8820" y="535517"/>
                  <a:pt x="6915" y="548217"/>
                  <a:pt x="2470" y="574252"/>
                </a:cubicBezTo>
                <a:cubicBezTo>
                  <a:pt x="-1975" y="600287"/>
                  <a:pt x="565" y="613622"/>
                  <a:pt x="2470" y="639657"/>
                </a:cubicBezTo>
                <a:cubicBezTo>
                  <a:pt x="4375" y="665692"/>
                  <a:pt x="11360" y="678392"/>
                  <a:pt x="13265" y="704427"/>
                </a:cubicBezTo>
                <a:cubicBezTo>
                  <a:pt x="15170" y="730462"/>
                  <a:pt x="6915" y="743162"/>
                  <a:pt x="13265" y="769197"/>
                </a:cubicBezTo>
                <a:cubicBezTo>
                  <a:pt x="19615" y="795232"/>
                  <a:pt x="25965" y="814917"/>
                  <a:pt x="45650" y="834602"/>
                </a:cubicBezTo>
                <a:cubicBezTo>
                  <a:pt x="65335" y="854287"/>
                  <a:pt x="83115" y="865082"/>
                  <a:pt x="111055" y="866987"/>
                </a:cubicBezTo>
                <a:cubicBezTo>
                  <a:pt x="138995" y="868892"/>
                  <a:pt x="158680" y="849842"/>
                  <a:pt x="186620" y="845397"/>
                </a:cubicBezTo>
                <a:cubicBezTo>
                  <a:pt x="214560" y="840952"/>
                  <a:pt x="225355" y="851747"/>
                  <a:pt x="251390" y="845397"/>
                </a:cubicBezTo>
                <a:cubicBezTo>
                  <a:pt x="277425" y="839047"/>
                  <a:pt x="288855" y="821902"/>
                  <a:pt x="316795" y="813012"/>
                </a:cubicBezTo>
                <a:cubicBezTo>
                  <a:pt x="344735" y="804122"/>
                  <a:pt x="364420" y="808567"/>
                  <a:pt x="392360" y="802217"/>
                </a:cubicBezTo>
                <a:cubicBezTo>
                  <a:pt x="420300" y="795867"/>
                  <a:pt x="435540" y="771102"/>
                  <a:pt x="457130" y="779992"/>
                </a:cubicBezTo>
                <a:cubicBezTo>
                  <a:pt x="478720" y="788882"/>
                  <a:pt x="496500" y="817457"/>
                  <a:pt x="500945" y="845397"/>
                </a:cubicBezTo>
                <a:cubicBezTo>
                  <a:pt x="505390" y="873337"/>
                  <a:pt x="478720" y="893022"/>
                  <a:pt x="478720" y="920962"/>
                </a:cubicBezTo>
                <a:cubicBezTo>
                  <a:pt x="478720" y="948902"/>
                  <a:pt x="483800" y="961602"/>
                  <a:pt x="500945" y="985732"/>
                </a:cubicBezTo>
                <a:cubicBezTo>
                  <a:pt x="518090" y="1009862"/>
                  <a:pt x="539680" y="1023197"/>
                  <a:pt x="565715" y="1040342"/>
                </a:cubicBezTo>
                <a:cubicBezTo>
                  <a:pt x="591750" y="1057487"/>
                  <a:pt x="604450" y="1066377"/>
                  <a:pt x="630485" y="1072727"/>
                </a:cubicBezTo>
                <a:cubicBezTo>
                  <a:pt x="656520" y="1079077"/>
                  <a:pt x="667315" y="1072727"/>
                  <a:pt x="695255" y="1072727"/>
                </a:cubicBezTo>
                <a:cubicBezTo>
                  <a:pt x="723195" y="1072727"/>
                  <a:pt x="740975" y="1072727"/>
                  <a:pt x="771455" y="1072727"/>
                </a:cubicBezTo>
                <a:cubicBezTo>
                  <a:pt x="801935" y="1072727"/>
                  <a:pt x="819080" y="1085427"/>
                  <a:pt x="847020" y="1072727"/>
                </a:cubicBezTo>
                <a:cubicBezTo>
                  <a:pt x="874960" y="1060027"/>
                  <a:pt x="892740" y="1035897"/>
                  <a:pt x="912425" y="1007957"/>
                </a:cubicBezTo>
                <a:cubicBezTo>
                  <a:pt x="932110" y="980017"/>
                  <a:pt x="927665" y="962237"/>
                  <a:pt x="944810" y="931757"/>
                </a:cubicBezTo>
                <a:cubicBezTo>
                  <a:pt x="961955" y="901277"/>
                  <a:pt x="979100" y="886672"/>
                  <a:pt x="998785" y="856192"/>
                </a:cubicBezTo>
                <a:cubicBezTo>
                  <a:pt x="1018470" y="825712"/>
                  <a:pt x="1022280" y="807932"/>
                  <a:pt x="1041965" y="779992"/>
                </a:cubicBezTo>
                <a:cubicBezTo>
                  <a:pt x="1061650" y="752052"/>
                  <a:pt x="1078795" y="741257"/>
                  <a:pt x="1095940" y="715222"/>
                </a:cubicBezTo>
                <a:cubicBezTo>
                  <a:pt x="1113085" y="689187"/>
                  <a:pt x="1120070" y="678392"/>
                  <a:pt x="1128960" y="650452"/>
                </a:cubicBezTo>
                <a:cubicBezTo>
                  <a:pt x="1137850" y="622512"/>
                  <a:pt x="1137850" y="602192"/>
                  <a:pt x="1139755" y="574252"/>
                </a:cubicBezTo>
                <a:cubicBezTo>
                  <a:pt x="1141660" y="546312"/>
                  <a:pt x="1144200" y="535517"/>
                  <a:pt x="1139755" y="509482"/>
                </a:cubicBezTo>
                <a:cubicBezTo>
                  <a:pt x="1135310" y="483447"/>
                  <a:pt x="1123880" y="470747"/>
                  <a:pt x="1117530" y="444712"/>
                </a:cubicBezTo>
                <a:cubicBezTo>
                  <a:pt x="1111180" y="418677"/>
                  <a:pt x="1115625" y="405977"/>
                  <a:pt x="1106735" y="379942"/>
                </a:cubicBezTo>
                <a:cubicBezTo>
                  <a:pt x="1097845" y="353907"/>
                  <a:pt x="1085145" y="342477"/>
                  <a:pt x="1074350" y="314537"/>
                </a:cubicBezTo>
                <a:cubicBezTo>
                  <a:pt x="1063555" y="286597"/>
                  <a:pt x="1065460" y="266912"/>
                  <a:pt x="1052760" y="238972"/>
                </a:cubicBezTo>
                <a:cubicBezTo>
                  <a:pt x="1040060" y="211032"/>
                  <a:pt x="1022280" y="200237"/>
                  <a:pt x="1009580" y="174202"/>
                </a:cubicBezTo>
                <a:cubicBezTo>
                  <a:pt x="996880" y="148167"/>
                  <a:pt x="1005135" y="130387"/>
                  <a:pt x="987990" y="108797"/>
                </a:cubicBezTo>
                <a:cubicBezTo>
                  <a:pt x="970845" y="87207"/>
                  <a:pt x="949255" y="78317"/>
                  <a:pt x="923220" y="65617"/>
                </a:cubicBezTo>
                <a:cubicBezTo>
                  <a:pt x="897185" y="52917"/>
                  <a:pt x="883850" y="52917"/>
                  <a:pt x="857815" y="44027"/>
                </a:cubicBezTo>
                <a:cubicBezTo>
                  <a:pt x="831780" y="35137"/>
                  <a:pt x="819080" y="28787"/>
                  <a:pt x="793045" y="22437"/>
                </a:cubicBezTo>
                <a:cubicBezTo>
                  <a:pt x="767010" y="16087"/>
                  <a:pt x="754310" y="16087"/>
                  <a:pt x="728275" y="11642"/>
                </a:cubicBezTo>
                <a:cubicBezTo>
                  <a:pt x="702240" y="7197"/>
                  <a:pt x="690810" y="2752"/>
                  <a:pt x="662870" y="847"/>
                </a:cubicBezTo>
                <a:cubicBezTo>
                  <a:pt x="634930" y="-1058"/>
                  <a:pt x="615245" y="847"/>
                  <a:pt x="587305" y="847"/>
                </a:cubicBezTo>
                <a:cubicBezTo>
                  <a:pt x="559365" y="847"/>
                  <a:pt x="533965" y="847"/>
                  <a:pt x="522535" y="847"/>
                </a:cubicBezTo>
              </a:path>
            </a:pathLst>
          </a:custGeom>
          <a:noFill/>
          <a:ln w="31750">
            <a:solidFill>
              <a:srgbClr val="7030A0">
                <a:alpha val="8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355600" y="1017905"/>
            <a:ext cx="2851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2000" b="1" dirty="0"/>
              <a:t>White Corrected Input</a:t>
            </a:r>
            <a:endParaRPr lang="" altLang="en-US" sz="2000" b="1" dirty="0"/>
          </a:p>
        </p:txBody>
      </p:sp>
      <p:sp>
        <p:nvSpPr>
          <p:cNvPr id="8" name="Text Box 7"/>
          <p:cNvSpPr txBox="1"/>
          <p:nvPr/>
        </p:nvSpPr>
        <p:spPr>
          <a:xfrm>
            <a:off x="3794125" y="1017905"/>
            <a:ext cx="2851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2000" b="1" dirty="0">
                <a:solidFill>
                  <a:schemeClr val="bg1"/>
                </a:solidFill>
              </a:rPr>
              <a:t>Dense region NLMD</a:t>
            </a:r>
            <a:endParaRPr lang="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275195" y="1017905"/>
            <a:ext cx="2851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en-US" sz="2000" b="1" dirty="0">
                <a:solidFill>
                  <a:schemeClr val="bg1"/>
                </a:solidFill>
              </a:rPr>
              <a:t>Colored class Info</a:t>
            </a:r>
            <a:endParaRPr lang="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267359" y="512064"/>
            <a:ext cx="11668433" cy="72121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Decision Criteria's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11" name="Picture 10" descr="newplot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1233170"/>
            <a:ext cx="4646930" cy="2525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newpl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3858260"/>
            <a:ext cx="4646930" cy="2525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267335" y="1489075"/>
            <a:ext cx="269240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  <a:sym typeface="+mn-ea"/>
              </a:rPr>
              <a:t>Debris Content Distribution within the AOI's usually Annotations the cover slip regions or the deposits 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267335" y="4286250"/>
            <a:ext cx="26924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  <a:sym typeface="+mn-ea"/>
              </a:rPr>
              <a:t>Biopsy Content Distribution within the AOI's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  <a:sym typeface="+mn-ea"/>
            </a:endParaRPr>
          </a:p>
        </p:txBody>
      </p:sp>
      <p:pic>
        <p:nvPicPr>
          <p:cNvPr id="16" name="Picture 15" descr="aoi0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3056890"/>
            <a:ext cx="1176020" cy="733425"/>
          </a:xfrm>
          <a:prstGeom prst="rect">
            <a:avLst/>
          </a:prstGeom>
        </p:spPr>
      </p:pic>
      <p:pic>
        <p:nvPicPr>
          <p:cNvPr id="17" name="Picture 16" descr="aoi00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5" y="3124835"/>
            <a:ext cx="1176020" cy="733425"/>
          </a:xfrm>
          <a:prstGeom prst="rect">
            <a:avLst/>
          </a:prstGeom>
        </p:spPr>
      </p:pic>
      <p:pic>
        <p:nvPicPr>
          <p:cNvPr id="18" name="Picture 17" descr="aoi0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95" y="3232785"/>
            <a:ext cx="1176020" cy="733425"/>
          </a:xfrm>
          <a:prstGeom prst="rect">
            <a:avLst/>
          </a:prstGeom>
        </p:spPr>
      </p:pic>
      <p:pic>
        <p:nvPicPr>
          <p:cNvPr id="22" name="Picture 21" descr="aoi03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" y="3376295"/>
            <a:ext cx="1176020" cy="733425"/>
          </a:xfrm>
          <a:prstGeom prst="rect">
            <a:avLst/>
          </a:prstGeom>
        </p:spPr>
      </p:pic>
      <p:pic>
        <p:nvPicPr>
          <p:cNvPr id="23" name="Picture 22" descr="aoi04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25" y="3438525"/>
            <a:ext cx="1176020" cy="733425"/>
          </a:xfrm>
          <a:prstGeom prst="rect">
            <a:avLst/>
          </a:prstGeom>
        </p:spPr>
      </p:pic>
      <p:pic>
        <p:nvPicPr>
          <p:cNvPr id="24" name="Picture 23" descr="aoi08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915" y="3538220"/>
            <a:ext cx="1176020" cy="733425"/>
          </a:xfrm>
          <a:prstGeom prst="rect">
            <a:avLst/>
          </a:prstGeom>
        </p:spPr>
      </p:pic>
      <p:pic>
        <p:nvPicPr>
          <p:cNvPr id="25" name="Picture 24" descr="aoi09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130" y="5051425"/>
            <a:ext cx="1176020" cy="733425"/>
          </a:xfrm>
          <a:prstGeom prst="rect">
            <a:avLst/>
          </a:prstGeom>
        </p:spPr>
      </p:pic>
      <p:pic>
        <p:nvPicPr>
          <p:cNvPr id="26" name="Picture 25" descr="aoi09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985" y="5116195"/>
            <a:ext cx="1176020" cy="733425"/>
          </a:xfrm>
          <a:prstGeom prst="rect">
            <a:avLst/>
          </a:prstGeom>
        </p:spPr>
      </p:pic>
      <p:pic>
        <p:nvPicPr>
          <p:cNvPr id="29" name="Picture 28" descr="aoi12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295" y="5276215"/>
            <a:ext cx="1176020" cy="733425"/>
          </a:xfrm>
          <a:prstGeom prst="rect">
            <a:avLst/>
          </a:prstGeom>
        </p:spPr>
      </p:pic>
      <p:pic>
        <p:nvPicPr>
          <p:cNvPr id="30" name="Picture 29" descr="aoi07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750" y="5384800"/>
            <a:ext cx="1176020" cy="733425"/>
          </a:xfrm>
          <a:prstGeom prst="rect">
            <a:avLst/>
          </a:prstGeom>
        </p:spPr>
      </p:pic>
      <p:pic>
        <p:nvPicPr>
          <p:cNvPr id="31" name="Picture 30" descr="aoi14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4915" y="5514340"/>
            <a:ext cx="1176020" cy="733425"/>
          </a:xfrm>
          <a:prstGeom prst="rect">
            <a:avLst/>
          </a:prstGeom>
        </p:spPr>
      </p:pic>
      <p:pic>
        <p:nvPicPr>
          <p:cNvPr id="36" name="Picture 35" descr="debris.drawio (3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5735" y="1362710"/>
            <a:ext cx="4149725" cy="4885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Test Cases Example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pic>
        <p:nvPicPr>
          <p:cNvPr id="2" name="Picture 1" descr="aoi4846_Z73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1517650"/>
            <a:ext cx="2126615" cy="1336040"/>
          </a:xfrm>
          <a:prstGeom prst="rect">
            <a:avLst/>
          </a:prstGeom>
        </p:spPr>
      </p:pic>
      <p:pic>
        <p:nvPicPr>
          <p:cNvPr id="3" name="Picture 2" descr="aoi4870_Z7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1985645"/>
            <a:ext cx="2126615" cy="1336040"/>
          </a:xfrm>
          <a:prstGeom prst="rect">
            <a:avLst/>
          </a:prstGeom>
        </p:spPr>
      </p:pic>
      <p:pic>
        <p:nvPicPr>
          <p:cNvPr id="6" name="Picture 5" descr="aoi0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40" y="2500630"/>
            <a:ext cx="2126615" cy="1336040"/>
          </a:xfrm>
          <a:prstGeom prst="rect">
            <a:avLst/>
          </a:prstGeom>
        </p:spPr>
      </p:pic>
      <p:pic>
        <p:nvPicPr>
          <p:cNvPr id="7" name="Picture 6" descr="aoi0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60" y="2964180"/>
            <a:ext cx="2126615" cy="1336040"/>
          </a:xfrm>
          <a:prstGeom prst="rect">
            <a:avLst/>
          </a:prstGeom>
        </p:spPr>
      </p:pic>
      <p:pic>
        <p:nvPicPr>
          <p:cNvPr id="8" name="Picture 7" descr="aoi0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15" y="3485515"/>
            <a:ext cx="2126615" cy="1336040"/>
          </a:xfrm>
          <a:prstGeom prst="rect">
            <a:avLst/>
          </a:prstGeom>
        </p:spPr>
      </p:pic>
      <p:pic>
        <p:nvPicPr>
          <p:cNvPr id="9" name="Picture 8" descr="aoi0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810" y="4017010"/>
            <a:ext cx="2126615" cy="13360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54025" y="5996305"/>
            <a:ext cx="10797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 dirty="0"/>
              <a:t>Biopsy AOI’s in all test slides were segregated in their respective class correctly with a few exceptions of very dark biopsy AOI </a:t>
            </a:r>
            <a:endParaRPr lang="en-US" altLang="en-US" sz="1600" dirty="0"/>
          </a:p>
        </p:txBody>
      </p:sp>
      <p:pic>
        <p:nvPicPr>
          <p:cNvPr id="10" name="Picture 9" descr="0_155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185" y="1517650"/>
            <a:ext cx="2126615" cy="1336040"/>
          </a:xfrm>
          <a:prstGeom prst="rect">
            <a:avLst/>
          </a:prstGeom>
        </p:spPr>
      </p:pic>
      <p:pic>
        <p:nvPicPr>
          <p:cNvPr id="11" name="Picture 10" descr="H01CBA04R_2453_209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430" y="1985645"/>
            <a:ext cx="2126615" cy="1336040"/>
          </a:xfrm>
          <a:prstGeom prst="rect">
            <a:avLst/>
          </a:prstGeom>
        </p:spPr>
      </p:pic>
      <p:pic>
        <p:nvPicPr>
          <p:cNvPr id="12" name="Picture 11" descr="H01CBA04R_2458_105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7850" y="2500630"/>
            <a:ext cx="2126615" cy="1336040"/>
          </a:xfrm>
          <a:prstGeom prst="rect">
            <a:avLst/>
          </a:prstGeom>
        </p:spPr>
      </p:pic>
      <p:pic>
        <p:nvPicPr>
          <p:cNvPr id="14" name="Picture 13" descr="H01CBA04R_2504_149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9680" y="2964180"/>
            <a:ext cx="2126615" cy="1336040"/>
          </a:xfrm>
          <a:prstGeom prst="rect">
            <a:avLst/>
          </a:prstGeom>
        </p:spPr>
      </p:pic>
      <p:pic>
        <p:nvPicPr>
          <p:cNvPr id="16" name="Picture 15" descr="SL_3_200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0400" y="3485515"/>
            <a:ext cx="2126615" cy="1336040"/>
          </a:xfrm>
          <a:prstGeom prst="rect">
            <a:avLst/>
          </a:prstGeom>
        </p:spPr>
      </p:pic>
      <p:pic>
        <p:nvPicPr>
          <p:cNvPr id="15" name="Picture 14" descr="H01CBA04R_3446_125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4465" y="4017010"/>
            <a:ext cx="2126615" cy="1336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Boundary cases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913789" y="1504526"/>
            <a:ext cx="266636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  <a:sym typeface="+mn-ea"/>
              </a:rPr>
              <a:t>Biopsy Area &lt; Debris Area 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  <p:pic>
        <p:nvPicPr>
          <p:cNvPr id="38" name="Picture 37" descr="X18850.000000_Y10781.250000_Z6820.000000_idx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2243455"/>
            <a:ext cx="1554480" cy="976406"/>
          </a:xfrm>
          <a:prstGeom prst="rect">
            <a:avLst/>
          </a:prstGeom>
        </p:spPr>
      </p:pic>
      <p:pic>
        <p:nvPicPr>
          <p:cNvPr id="22" name="Picture 21" descr="X19368.750000_Y21506.250000_Z6816.250000_idx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" y="3622040"/>
            <a:ext cx="1554480" cy="976406"/>
          </a:xfrm>
          <a:prstGeom prst="rect">
            <a:avLst/>
          </a:prstGeom>
        </p:spPr>
      </p:pic>
      <p:pic>
        <p:nvPicPr>
          <p:cNvPr id="23" name="Picture 22" descr="X19887.500000_Y35156.250000_Z6818.125000_id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" y="5140325"/>
            <a:ext cx="1554480" cy="976406"/>
          </a:xfrm>
          <a:prstGeom prst="rect">
            <a:avLst/>
          </a:prstGeom>
        </p:spPr>
      </p:pic>
      <p:pic>
        <p:nvPicPr>
          <p:cNvPr id="24" name="Picture 23" descr="X14181.250000_Y42631.250000_Z6836.875000_idx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20" y="2243455"/>
            <a:ext cx="1554480" cy="976406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2531745" y="1960880"/>
            <a:ext cx="1898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27.09 %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1.52 %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pixels were classified as debris due to the dark color intensity</a:t>
            </a:r>
            <a:endParaRPr lang="en-US" altLang="en-US" sz="1200" dirty="0"/>
          </a:p>
        </p:txBody>
      </p:sp>
      <p:sp>
        <p:nvSpPr>
          <p:cNvPr id="26" name="Text Box 25"/>
          <p:cNvSpPr txBox="1"/>
          <p:nvPr/>
        </p:nvSpPr>
        <p:spPr>
          <a:xfrm>
            <a:off x="2531745" y="3319780"/>
            <a:ext cx="1898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19.75 %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</a:t>
            </a:r>
            <a:r>
              <a:rPr lang="en-US" altLang="en-US" sz="1200" dirty="0">
                <a:sym typeface="+mn-ea"/>
              </a:rPr>
              <a:t>10.25</a:t>
            </a:r>
            <a:r>
              <a:rPr lang="en-US" altLang="en-US" sz="1200" dirty="0"/>
              <a:t>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pixels were classified as debris due to the dark color intensity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sp>
        <p:nvSpPr>
          <p:cNvPr id="27" name="Text Box 26"/>
          <p:cNvSpPr txBox="1"/>
          <p:nvPr/>
        </p:nvSpPr>
        <p:spPr>
          <a:xfrm>
            <a:off x="2531745" y="4914900"/>
            <a:ext cx="1898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1.30 %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17.555 %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pixels were classified as debris due to the dark color intensity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sp>
        <p:nvSpPr>
          <p:cNvPr id="28" name="Text Box 27"/>
          <p:cNvSpPr txBox="1"/>
          <p:nvPr/>
        </p:nvSpPr>
        <p:spPr>
          <a:xfrm>
            <a:off x="6535420" y="1960880"/>
            <a:ext cx="20116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14.52 %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5.09 %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pixels were classified as debris due to the dark color intensity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pic>
        <p:nvPicPr>
          <p:cNvPr id="10" name="Picture 9" descr="aoi15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940" y="5140325"/>
            <a:ext cx="1554480" cy="976406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527800" y="4914900"/>
            <a:ext cx="2019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20.57 %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</a:t>
            </a:r>
            <a:r>
              <a:rPr lang="en-US" altLang="en-US" sz="1200" dirty="0">
                <a:sym typeface="+mn-ea"/>
              </a:rPr>
              <a:t>1.89</a:t>
            </a:r>
            <a:r>
              <a:rPr lang="en-US" altLang="en-US" sz="1200" dirty="0"/>
              <a:t>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content distribution for debris was higher than to the Biopsy regions</a:t>
            </a:r>
            <a:endParaRPr lang="en-US" altLang="en-US" sz="1200" dirty="0"/>
          </a:p>
        </p:txBody>
      </p:sp>
      <p:sp>
        <p:nvSpPr>
          <p:cNvPr id="14" name="Text Box 13"/>
          <p:cNvSpPr txBox="1"/>
          <p:nvPr/>
        </p:nvSpPr>
        <p:spPr>
          <a:xfrm>
            <a:off x="6527800" y="3344545"/>
            <a:ext cx="20116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71.75 %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2.50 %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content distribution for debris was much higher to the Biopsy regions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pic>
        <p:nvPicPr>
          <p:cNvPr id="15" name="Picture 14" descr="aoi16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940" y="3622040"/>
            <a:ext cx="1554480" cy="976406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0218420" y="1836420"/>
            <a:ext cx="20116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0.52 %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1.43 %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content distribution was close to none hence AOI rejected 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sp>
        <p:nvSpPr>
          <p:cNvPr id="20" name="Text Box 19"/>
          <p:cNvSpPr txBox="1"/>
          <p:nvPr/>
        </p:nvSpPr>
        <p:spPr>
          <a:xfrm>
            <a:off x="10218420" y="3319780"/>
            <a:ext cx="20116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14.14.%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2.77 %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content distribution for debris was much higher to the Biopsy regions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sp>
        <p:nvSpPr>
          <p:cNvPr id="29" name="Text Box 28"/>
          <p:cNvSpPr txBox="1"/>
          <p:nvPr/>
        </p:nvSpPr>
        <p:spPr>
          <a:xfrm>
            <a:off x="10296525" y="4912995"/>
            <a:ext cx="2011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</a:t>
            </a:r>
            <a:r>
              <a:rPr lang="en-US" altLang="en-US" sz="1200" dirty="0">
                <a:sym typeface="+mn-ea"/>
              </a:rPr>
              <a:t>0.74 </a:t>
            </a:r>
            <a:r>
              <a:rPr lang="en-US" altLang="en-US" sz="1200" dirty="0"/>
              <a:t>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0.30 %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Negligible content</a:t>
            </a:r>
            <a:endParaRPr lang="en-US" altLang="en-US" sz="1200" dirty="0"/>
          </a:p>
        </p:txBody>
      </p:sp>
      <p:pic>
        <p:nvPicPr>
          <p:cNvPr id="30" name="Picture 29" descr="aoi0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940" y="2243455"/>
            <a:ext cx="1554480" cy="976406"/>
          </a:xfrm>
          <a:prstGeom prst="rect">
            <a:avLst/>
          </a:prstGeom>
        </p:spPr>
      </p:pic>
      <p:pic>
        <p:nvPicPr>
          <p:cNvPr id="31" name="Picture 30" descr="aoi0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940" y="3622040"/>
            <a:ext cx="1554480" cy="976406"/>
          </a:xfrm>
          <a:prstGeom prst="rect">
            <a:avLst/>
          </a:prstGeom>
        </p:spPr>
      </p:pic>
      <p:pic>
        <p:nvPicPr>
          <p:cNvPr id="34" name="Picture 33" descr="aoi07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940" y="5140325"/>
            <a:ext cx="1554480" cy="9764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Boundary cases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13A411-0793-46F6-A812-86738BEFEB0F}" type="slidenum">
              <a:rPr lang="en-US" smtClean="0"/>
            </a:fld>
            <a:endParaRPr lang="en-US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913789" y="1504526"/>
            <a:ext cx="266636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B0502030000000004" pitchFamily="34" charset="0"/>
              </a:defRPr>
            </a:lvl9pPr>
          </a:lstStyle>
          <a:p>
            <a:pPr marL="285750" indent="-285750" algn="l" eaLnBrk="1" hangingPunct="1">
              <a:buFont typeface="Arial" panose="02080604020202020204" pitchFamily="34" charset="0"/>
              <a:buChar char="•"/>
            </a:pPr>
            <a:r>
              <a:rPr lang="en-US" altLang="en-US" sz="1600">
                <a:ea typeface="Inter Light" panose="020B0502030000000004" pitchFamily="34" charset="0"/>
                <a:cs typeface="Inter Light" panose="020B0502030000000004" pitchFamily="34" charset="0"/>
                <a:sym typeface="+mn-ea"/>
              </a:rPr>
              <a:t>Debris Area &lt; Biopsy Area </a:t>
            </a:r>
            <a:endParaRPr lang="en-US" altLang="en-US" sz="1600">
              <a:ea typeface="Inter Light" panose="020B0502030000000004" pitchFamily="34" charset="0"/>
              <a:cs typeface="Inter Light" panose="020B0502030000000004" pitchFamily="3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553335" y="1841500"/>
            <a:ext cx="2355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7.28 %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20.80 %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bottom left and a few background pixels contributed in calling it out to be as Biopsy</a:t>
            </a:r>
            <a:endParaRPr lang="en-US" altLang="en-US" sz="1200" dirty="0"/>
          </a:p>
        </p:txBody>
      </p:sp>
      <p:sp>
        <p:nvSpPr>
          <p:cNvPr id="26" name="Text Box 25"/>
          <p:cNvSpPr txBox="1"/>
          <p:nvPr/>
        </p:nvSpPr>
        <p:spPr>
          <a:xfrm>
            <a:off x="2553335" y="3108325"/>
            <a:ext cx="17176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0.05 %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0.12 %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Neglagible content</a:t>
            </a:r>
            <a:endParaRPr lang="en-US" altLang="en-US" sz="1200" dirty="0"/>
          </a:p>
        </p:txBody>
      </p:sp>
      <p:sp>
        <p:nvSpPr>
          <p:cNvPr id="27" name="Text Box 26"/>
          <p:cNvSpPr txBox="1"/>
          <p:nvPr/>
        </p:nvSpPr>
        <p:spPr>
          <a:xfrm>
            <a:off x="2553335" y="4358640"/>
            <a:ext cx="17176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0.01 %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0.91 %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Neglagible content</a:t>
            </a:r>
            <a:endParaRPr lang="en-US" altLang="en-US" sz="1200" dirty="0"/>
          </a:p>
        </p:txBody>
      </p:sp>
      <p:sp>
        <p:nvSpPr>
          <p:cNvPr id="28" name="Text Box 27"/>
          <p:cNvSpPr txBox="1"/>
          <p:nvPr/>
        </p:nvSpPr>
        <p:spPr>
          <a:xfrm>
            <a:off x="6463030" y="1841500"/>
            <a:ext cx="22783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2.88 %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35.44 %</a:t>
            </a:r>
            <a:endParaRPr lang="en-US" altLang="en-US" sz="1200" dirty="0"/>
          </a:p>
          <a:p>
            <a:pPr algn="l"/>
            <a:r>
              <a:rPr lang="en-US" altLang="en-US" sz="1200" dirty="0">
                <a:sym typeface="+mn-ea"/>
              </a:rPr>
              <a:t>Here, the bottom left and a few background pixels contributed in calling it out to be as Biopsy</a:t>
            </a:r>
            <a:endParaRPr lang="en-US" altLang="en-US" sz="1200" dirty="0"/>
          </a:p>
          <a:p>
            <a:pPr algn="l"/>
            <a:endParaRPr lang="en-US" altLang="en-US" sz="1200" dirty="0"/>
          </a:p>
        </p:txBody>
      </p:sp>
      <p:pic>
        <p:nvPicPr>
          <p:cNvPr id="8" name="Picture 7" descr="18143.750000_25800.000000_wo_black_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2131695"/>
            <a:ext cx="1554480" cy="976406"/>
          </a:xfrm>
          <a:prstGeom prst="rect">
            <a:avLst/>
          </a:prstGeom>
        </p:spPr>
      </p:pic>
      <p:pic>
        <p:nvPicPr>
          <p:cNvPr id="12" name="Picture 11" descr="18593.750000_36287.500000_wo_black_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2131695"/>
            <a:ext cx="1554480" cy="976406"/>
          </a:xfrm>
          <a:prstGeom prst="rect">
            <a:avLst/>
          </a:prstGeom>
        </p:spPr>
      </p:pic>
      <p:pic>
        <p:nvPicPr>
          <p:cNvPr id="16" name="Picture 15" descr="H01CBA04R_2551_15262.500000_41781.250000_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3382010"/>
            <a:ext cx="1554480" cy="976406"/>
          </a:xfrm>
          <a:prstGeom prst="rect">
            <a:avLst/>
          </a:prstGeom>
        </p:spPr>
      </p:pic>
      <p:pic>
        <p:nvPicPr>
          <p:cNvPr id="17" name="Picture 16" descr="aoi00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" y="4668520"/>
            <a:ext cx="1554480" cy="976406"/>
          </a:xfrm>
          <a:prstGeom prst="rect">
            <a:avLst/>
          </a:prstGeom>
        </p:spPr>
      </p:pic>
      <p:pic>
        <p:nvPicPr>
          <p:cNvPr id="3" name="Picture 2" descr="aoi06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382010"/>
            <a:ext cx="1554480" cy="976406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19875" y="3108325"/>
            <a:ext cx="2107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10.75 %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2.51 %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debris content area came out to be a higher than expected </a:t>
            </a:r>
            <a:endParaRPr lang="en-US" altLang="en-US" sz="1200" dirty="0"/>
          </a:p>
        </p:txBody>
      </p:sp>
      <p:pic>
        <p:nvPicPr>
          <p:cNvPr id="11" name="Picture 10" descr="aoi09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075" y="2063750"/>
            <a:ext cx="1554480" cy="976406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0282555" y="1724660"/>
            <a:ext cx="186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4.88 %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9.44 %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Higher the biopsy content wiht a difference the Debris pixels </a:t>
            </a:r>
            <a:endParaRPr lang="en-US" altLang="en-US" sz="1200" dirty="0"/>
          </a:p>
        </p:txBody>
      </p:sp>
      <p:pic>
        <p:nvPicPr>
          <p:cNvPr id="18" name="Picture 17" descr="aoi09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075" y="3382010"/>
            <a:ext cx="1554480" cy="976406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0282555" y="3104515"/>
            <a:ext cx="2011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5.28 %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5.53 %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content distribution was equal</a:t>
            </a:r>
            <a:endParaRPr lang="en-US" altLang="en-US" sz="1200" dirty="0"/>
          </a:p>
        </p:txBody>
      </p:sp>
      <p:pic>
        <p:nvPicPr>
          <p:cNvPr id="21" name="Picture 20" descr="aoi0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75" y="4578350"/>
            <a:ext cx="1554480" cy="976406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10282555" y="4358640"/>
            <a:ext cx="2011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1.90 %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4.81 %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the content distribution was equal</a:t>
            </a:r>
            <a:endParaRPr lang="en-US" altLang="en-US" sz="1200" dirty="0"/>
          </a:p>
        </p:txBody>
      </p:sp>
      <p:pic>
        <p:nvPicPr>
          <p:cNvPr id="31" name="Picture 30" descr="0_17462.500000_42293.750000_6471.875000_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550" y="4668520"/>
            <a:ext cx="1554480" cy="976406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6548120" y="4356100"/>
            <a:ext cx="2107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dirty="0"/>
              <a:t>Content Distribution:</a:t>
            </a:r>
            <a:endParaRPr lang="en-US" altLang="en-US" sz="1200" dirty="0"/>
          </a:p>
          <a:p>
            <a:pPr algn="l"/>
            <a:r>
              <a:rPr lang="en-US" altLang="en-US" sz="1200" dirty="0"/>
              <a:t>Debris: 14.36 %</a:t>
            </a:r>
            <a:endParaRPr lang="en-US" altLang="en-US" sz="1200" dirty="0"/>
          </a:p>
          <a:p>
            <a:pPr algn="l"/>
            <a:r>
              <a:rPr lang="en-US" altLang="en-US" sz="1200" dirty="0"/>
              <a:t>Biopsy: 26.38 %</a:t>
            </a:r>
            <a:endParaRPr lang="en-US" altLang="en-US" sz="1200" dirty="0"/>
          </a:p>
          <a:p>
            <a:pPr algn="l"/>
            <a:r>
              <a:rPr lang="en-US" altLang="en-US" sz="1200" dirty="0"/>
              <a:t>Here, A higher content distribution for both classes due to the dark pixels</a:t>
            </a:r>
            <a:endParaRPr lang="en-US" alt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amana Light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Pramana Inter">
      <a:majorFont>
        <a:latin typeface="Inter Light"/>
        <a:ea typeface=""/>
        <a:cs typeface=""/>
      </a:majorFont>
      <a:minorFont>
        <a:latin typeface="Int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amana Dark">
  <a:themeElements>
    <a:clrScheme name="Custom 2">
      <a:dk1>
        <a:sysClr val="windowText" lastClr="000000"/>
      </a:dk1>
      <a:lt1>
        <a:srgbClr val="FFFFFF"/>
      </a:lt1>
      <a:dk2>
        <a:srgbClr val="19104D"/>
      </a:dk2>
      <a:lt2>
        <a:srgbClr val="FFFFFF"/>
      </a:lt2>
      <a:accent1>
        <a:srgbClr val="F6F4FE"/>
      </a:accent1>
      <a:accent2>
        <a:srgbClr val="7747FF"/>
      </a:accent2>
      <a:accent3>
        <a:srgbClr val="C629F1"/>
      </a:accent3>
      <a:accent4>
        <a:srgbClr val="FD7799"/>
      </a:accent4>
      <a:accent5>
        <a:srgbClr val="5D5872"/>
      </a:accent5>
      <a:accent6>
        <a:srgbClr val="FFFFFF"/>
      </a:accent6>
      <a:hlink>
        <a:srgbClr val="7747FF"/>
      </a:hlink>
      <a:folHlink>
        <a:srgbClr val="C629F1"/>
      </a:folHlink>
    </a:clrScheme>
    <a:fontScheme name="Custom 1">
      <a:majorFont>
        <a:latin typeface="Inter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4302</Words>
  <Application>WPS Presentation</Application>
  <PresentationFormat>Widescreen</PresentationFormat>
  <Paragraphs>279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Inter Light</vt:lpstr>
      <vt:lpstr>Adobe Devanagari</vt:lpstr>
      <vt:lpstr>Inter</vt:lpstr>
      <vt:lpstr>Inter Medium</vt:lpstr>
      <vt:lpstr>Gillius ADF</vt:lpstr>
      <vt:lpstr>微软雅黑</vt:lpstr>
      <vt:lpstr>Droid Sans Fallback</vt:lpstr>
      <vt:lpstr>DejaVu Sans</vt:lpstr>
      <vt:lpstr>Arial Unicode MS</vt:lpstr>
      <vt:lpstr>Accanthis ADF Std</vt:lpstr>
      <vt:lpstr>Calibri</vt:lpstr>
      <vt:lpstr>Abyssinica SIL</vt:lpstr>
      <vt:lpstr>OpenSymbol</vt:lpstr>
      <vt:lpstr>Pramana Light</vt:lpstr>
      <vt:lpstr>Pramana Dark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Shirley Mao</dc:creator>
  <cp:lastModifiedBy>adminspin</cp:lastModifiedBy>
  <cp:revision>156</cp:revision>
  <dcterms:created xsi:type="dcterms:W3CDTF">2022-01-06T08:49:03Z</dcterms:created>
  <dcterms:modified xsi:type="dcterms:W3CDTF">2022-01-06T08:49:03Z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